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313" r:id="rId2"/>
    <p:sldId id="301" r:id="rId3"/>
    <p:sldId id="400" r:id="rId4"/>
    <p:sldId id="312" r:id="rId5"/>
    <p:sldId id="412" r:id="rId6"/>
    <p:sldId id="411" r:id="rId7"/>
    <p:sldId id="319" r:id="rId8"/>
    <p:sldId id="331" r:id="rId9"/>
    <p:sldId id="333" r:id="rId10"/>
    <p:sldId id="315" r:id="rId11"/>
    <p:sldId id="339" r:id="rId12"/>
    <p:sldId id="389" r:id="rId13"/>
    <p:sldId id="398" r:id="rId14"/>
    <p:sldId id="387" r:id="rId15"/>
    <p:sldId id="414" r:id="rId16"/>
    <p:sldId id="413" r:id="rId17"/>
    <p:sldId id="415" r:id="rId18"/>
    <p:sldId id="396" r:id="rId19"/>
    <p:sldId id="332" r:id="rId20"/>
    <p:sldId id="416" r:id="rId21"/>
    <p:sldId id="385" r:id="rId22"/>
    <p:sldId id="386" r:id="rId23"/>
    <p:sldId id="404" r:id="rId24"/>
    <p:sldId id="341" r:id="rId25"/>
    <p:sldId id="406" r:id="rId26"/>
    <p:sldId id="324" r:id="rId27"/>
    <p:sldId id="322" r:id="rId28"/>
    <p:sldId id="410" r:id="rId29"/>
    <p:sldId id="417" r:id="rId30"/>
    <p:sldId id="407" r:id="rId31"/>
    <p:sldId id="409" r:id="rId32"/>
    <p:sldId id="390" r:id="rId33"/>
    <p:sldId id="338" r:id="rId34"/>
    <p:sldId id="397" r:id="rId35"/>
    <p:sldId id="337" r:id="rId36"/>
    <p:sldId id="342" r:id="rId37"/>
    <p:sldId id="325" r:id="rId38"/>
    <p:sldId id="344" r:id="rId39"/>
    <p:sldId id="318" r:id="rId4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8814F2E-3978-45E3-A93A-06CCD4349B64}">
          <p14:sldIdLst/>
        </p14:section>
        <p14:section name="Slide d'ouverture" id="{07A3C5EC-B001-4CC4-BDF4-1A80BB916ACB}">
          <p14:sldIdLst/>
        </p14:section>
        <p14:section name="Intro" id="{00FFE271-97FF-4B85-BBF8-7C820ED9B01A}">
          <p14:sldIdLst>
            <p14:sldId id="313"/>
            <p14:sldId id="301"/>
            <p14:sldId id="400"/>
          </p14:sldIdLst>
        </p14:section>
        <p14:section name="utilisateurs vs identités" id="{631B0DF7-753D-460B-9BE7-AF1E91D198E5}">
          <p14:sldIdLst>
            <p14:sldId id="312"/>
            <p14:sldId id="412"/>
            <p14:sldId id="411"/>
            <p14:sldId id="319"/>
            <p14:sldId id="331"/>
            <p14:sldId id="333"/>
          </p14:sldIdLst>
        </p14:section>
        <p14:section name="kyu" id="{6611841B-A638-4A73-97AE-CEF52023A78A}">
          <p14:sldIdLst>
            <p14:sldId id="315"/>
            <p14:sldId id="339"/>
            <p14:sldId id="389"/>
            <p14:sldId id="398"/>
            <p14:sldId id="387"/>
            <p14:sldId id="414"/>
            <p14:sldId id="413"/>
            <p14:sldId id="415"/>
            <p14:sldId id="396"/>
            <p14:sldId id="332"/>
            <p14:sldId id="416"/>
          </p14:sldIdLst>
        </p14:section>
        <p14:section name="consituer un référentiel RH" id="{F61DA303-73FA-49E1-83A3-F7EA96916677}">
          <p14:sldIdLst>
            <p14:sldId id="385"/>
            <p14:sldId id="386"/>
            <p14:sldId id="404"/>
            <p14:sldId id="341"/>
            <p14:sldId id="406"/>
          </p14:sldIdLst>
        </p14:section>
        <p14:section name="propagation des identités" id="{5D050EC6-AF92-462B-A0D4-ED42C2BDDC42}">
          <p14:sldIdLst>
            <p14:sldId id="324"/>
            <p14:sldId id="322"/>
            <p14:sldId id="410"/>
            <p14:sldId id="417"/>
            <p14:sldId id="407"/>
            <p14:sldId id="409"/>
          </p14:sldIdLst>
        </p14:section>
        <p14:section name="cas clients" id="{2DD827ED-C078-4C2E-BB28-AEECB607092E}">
          <p14:sldIdLst>
            <p14:sldId id="390"/>
            <p14:sldId id="338"/>
            <p14:sldId id="397"/>
            <p14:sldId id="337"/>
            <p14:sldId id="342"/>
          </p14:sldIdLst>
        </p14:section>
        <p14:section name="conclusion" id="{516EACD4-97DB-434B-BCAE-DFD775DA3760}">
          <p14:sldIdLst>
            <p14:sldId id="325"/>
            <p14:sldId id="344"/>
            <p14:sldId id="318"/>
          </p14:sldIdLst>
        </p14:section>
        <p14:section name="conseils essentiels" id="{075C8C6C-2412-413B-8215-6D904A1BEF32}">
          <p14:sldIdLst/>
        </p14:section>
        <p14:section name="Slide de clôture" id="{4B55C67C-C59E-4F4E-9E56-85E3650AB44C}">
          <p14:sldIdLst/>
        </p14:section>
        <p14:section name="Section sans titre" id="{E706F346-5C69-42E1-B4D0-5C31745C2931}">
          <p14:sldIdLst/>
        </p14:section>
        <p14:section name="Slides de contenu" id="{83F48501-980E-428A-B61B-81DCCC663E8A}">
          <p14:sldIdLst/>
        </p14:section>
        <p14:section name="Conclusion" id="{C72EC781-F0DD-44A9-A1AE-765E4855A74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vire Gouezou" initials="EG" lastIdx="3" clrIdx="0">
    <p:extLst>
      <p:ext uri="{19B8F6BF-5375-455C-9EA6-DF929625EA0E}">
        <p15:presenceInfo xmlns:p15="http://schemas.microsoft.com/office/powerpoint/2012/main" userId="S-1-5-21-3320862523-3417422594-1120797791-32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5F4"/>
    <a:srgbClr val="3AB449"/>
    <a:srgbClr val="2C3C53"/>
    <a:srgbClr val="DCDCE5"/>
    <a:srgbClr val="9EC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244" autoAdjust="0"/>
    <p:restoredTop sz="92749" autoAdjust="0"/>
  </p:normalViewPr>
  <p:slideViewPr>
    <p:cSldViewPr snapToGrid="0">
      <p:cViewPr varScale="1">
        <p:scale>
          <a:sx n="147" d="100"/>
          <a:sy n="147" d="100"/>
        </p:scale>
        <p:origin x="31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7D8A3-CC52-4C1C-93FF-6BC05B5BBFD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B1F70-7B7F-4E1F-AADF-22934E1FFC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166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7319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711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796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536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879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009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FC2E0-C1B7-3429-2DB3-8432B848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D9EBB5B-8C7C-BE33-CF06-75CAF5C1E1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85A0969-3B88-464B-52DF-054323A89F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8901D7-7A0A-B696-2839-EAC30E96AF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1500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E4D65-AD0B-2AE9-3EFA-6B38A8EA8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12AD292-A64F-68FB-F16A-31707F3F40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96FC51E-59F4-A3C3-BA79-51DEFBCF0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051F78-266D-571C-5FF5-896EEE0E2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868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E5A4F-0564-7A17-7585-CADA1BE80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B5AE2B8-EF50-0B12-82C9-CD640E101B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D40C6F-DE79-8DA7-7CC0-AB58DCA197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A77CB3-139F-82A7-5CD5-2ABDC822D2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3834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927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95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0418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6FD0A-EB66-742B-8859-EC01F1F52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E0FFDF4-CDBC-8F1D-977D-14453F5345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2E2681-0595-A0D5-6491-C3DDE05462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88D1CA4-6912-B546-1222-8B0D2D883C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8446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166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0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6865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4184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884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4877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4473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4543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B8053-D8F4-10DB-F109-5396ABC59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68F642C-282F-CC5B-BF7B-889E37D43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D2AD010-1CA2-0A4C-7685-456FE69E7F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960BAA-9FAD-2FB0-2D4A-8F21F84A30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518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3111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0122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39741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80016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7431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81924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8518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2526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31963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855210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39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1730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18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AED96-D4F7-FBC9-34AB-01C0462BC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3E18C7F-DD7B-9C59-CF9D-E23DCFC9B7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C8A6CE1-B10C-4778-E407-27405C86AA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AFFC99-ABC0-58CC-236E-DC74C4B745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67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C8E62-3604-AD68-D453-82D7F0316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89132ED-09DB-81C5-A0DB-2F20646A21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550E789-BE7A-6202-1397-AF66D756DB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CE71F6-2AEB-724F-1CEF-50264DCF36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001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371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086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B1F70-7B7F-4E1F-AADF-22934E1FFCB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0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C2479-B8C7-446F-BA9D-F23FF1223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BF7EB8-8B22-4F64-A158-94AE87203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4D86AC-8DC2-4D49-9884-5840DE34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B465-7D43-4189-B5BB-11B4ECC323B3}" type="datetime1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6D33B5-51AE-4C60-8737-DD28C209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D1C1DE-393E-4D6B-8174-A1B8CFF35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88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85F00-5E22-4992-88A9-4928E831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279428-AB24-427F-B32D-E0730EAD8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B58FC5-E336-424B-8A9D-948CC1BE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E9BE-5740-4973-B383-273A277A1455}" type="datetime1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B29011-4129-416E-893D-42C9CCDD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D1B9B8-ABAC-4BFA-8E39-C99DD8D7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08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8DB1AB8-FF28-4ABE-B3EC-0389139B7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69FCD7-0E49-4724-A360-C1841AE4A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F99E71-39D1-4C8C-925B-575D6F00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321A-D7FC-46EA-8263-D0BF09BDCDDA}" type="datetime1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C5895E-18A8-4FBB-8E1B-D1E0FE57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C3DB51-29EB-4A52-B18A-194B9966B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5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6FCAC5-28CA-4704-A9A2-70BEF0A76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B0DBD1-5FEC-4A18-BD95-D81888457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832DA8-900A-4CE4-ACC7-A0DDD73B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B2C7-5929-4FA0-9098-C99B22219331}" type="datetime1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B30E12-2711-491C-85FB-15E06978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762BB3-C6C3-49EA-B1A1-35F3FE5A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861107-F212-4F19-95F9-DDFB5483D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FA8A3F-6EBE-4BD7-A767-60435BF24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E42FBB-D558-418A-8013-3134C7C6D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3FB4-E6BC-458E-92B8-57DCF1A2ACB2}" type="datetime1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52C586-58F2-4881-A8B8-FA87C8BC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89E360-0CE2-45E9-8713-B7D3EB7A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12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71328-09CC-4905-BC33-E8AA52A8F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080264-BF56-4ABF-91D3-D15FA69B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EF4620-98AF-4E58-883D-0AB02D19C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212E78-E6B5-4F45-83B9-1E1A950D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D619-F0D0-4CF7-9B64-A11C20F126D0}" type="datetime1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78269F-6186-4024-9F1E-1FA4EBE9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9F86DE-30B9-4D6D-83C0-2508B48C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00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FB1957-EB46-4795-B245-4A9C7CF8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EB90FE-8613-414C-B0CB-284E3119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9D87215-D87E-46A7-81F6-DBAF09068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54D570-3A98-4B22-BB9D-65018A198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299436-E2E2-4A07-9DAB-D30F421B1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908EA1A-FC25-4450-85BD-FEDC7A93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F699-C2ED-478A-8AE4-1A8A6D46EF6B}" type="datetime1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9E979EC-996D-4CEB-A441-A1EB0418C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126A30-2672-4966-9682-EA099C4DC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69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92A933-77F1-4B0D-A3D8-48EA6459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D63AEF-C805-490B-9F59-C2007961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0264-49E6-4C7F-87B0-7786A7651272}" type="datetime1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72190D9-D743-408F-9D8D-391968BBD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041645-C4E8-4FAE-95D0-2EE70231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2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69201D-80D6-4FFA-B0E6-654D9AEB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CA69-6B03-4012-84CC-A0CDB7C58C61}" type="datetime1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60B6EB-BBF5-414E-A737-AD5F9CBD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47F3D2-04F1-48F7-9CB2-2A2E7FBB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64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A156D-7BA3-4403-9EA8-8A9F4E7C1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37FBB0-C0AF-46F9-B885-A28B0A8D1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AA4CDA-800F-4ADA-85E0-3F1323AEF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35FB2C-849B-4B5C-BA84-974D5DDD3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3AA0-5EF7-49B0-8F4A-5CFD94391BE0}" type="datetime1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484F13-B4C1-40BF-BDFB-8EB78939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4B5A12-8400-4CC5-9C01-F81EAC1D9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93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F508E1-F1E7-4636-A0E0-653F12D2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9D5063-1C77-491B-8E90-1F1DB6789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520410-3157-4555-9732-79E8F3494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5EC3E2-C81F-425E-B0FE-88C0BAE65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1949-B7C1-4DC0-B04E-97704A6104A3}" type="datetime1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F25748-7264-499C-8289-8C0A0271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791172-6C0B-4F25-B8B4-8AF634EA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49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8542BD-A792-4B52-9B39-8C798B76E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2FF7E2-AFDA-431E-A03F-CB2B5FB3B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9531F5-92AC-480E-B277-9668AEFF0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0500B-1C07-491E-B52E-553552D54083}" type="datetime1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C10F47-9922-4F04-B19E-0923D9EB6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BE5C9D-C972-48E1-A7B0-0CEFB72A8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8536-AD0B-44CC-A5B5-2192DCE6CF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84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3101855" y="2397948"/>
            <a:ext cx="8702218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altLang="ko-KR" sz="44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IAM et référentiels RH</a:t>
            </a:r>
          </a:p>
          <a:p>
            <a:endParaRPr lang="fr-FR" altLang="ko-KR" sz="2800" dirty="0">
              <a:solidFill>
                <a:schemeClr val="bg1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Gouvernance des habilitations : simplifiez et automatisez la gestion des droits d’accès à partir des données RH</a:t>
            </a:r>
            <a:endParaRPr lang="ko-KR" altLang="en-US" sz="2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945912" y="1856201"/>
            <a:ext cx="1797287" cy="314559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CF2E93-D6FA-43D9-B734-311ECA47083E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189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1921188" y="2998113"/>
            <a:ext cx="6398948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SIRH = source de verité ?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AD4372-B3D4-43E9-8A37-B8BE6723F61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B958EEBC-4F05-358E-B170-C1137AB9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76858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4536A8F3-EA32-FA96-BCE6-EFAFD80F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D685E40-9426-1B62-609D-F9AF96C99B93}"/>
              </a:ext>
            </a:extLst>
          </p:cNvPr>
          <p:cNvSpPr/>
          <p:nvPr/>
        </p:nvSpPr>
        <p:spPr>
          <a:xfrm>
            <a:off x="9103359" y="2567093"/>
            <a:ext cx="2404534" cy="12327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/>
              <a:t>Comptes AD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Comptes 365</a:t>
            </a:r>
          </a:p>
          <a:p>
            <a:pPr marL="285750" indent="-285750">
              <a:buFontTx/>
              <a:buChar char="-"/>
            </a:pPr>
            <a:r>
              <a:rPr lang="fr-FR" dirty="0"/>
              <a:t>…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8BD329A-4B26-AA14-19F6-3367818D123A}"/>
              </a:ext>
            </a:extLst>
          </p:cNvPr>
          <p:cNvSpPr/>
          <p:nvPr/>
        </p:nvSpPr>
        <p:spPr>
          <a:xfrm>
            <a:off x="5296747" y="2567093"/>
            <a:ext cx="2404534" cy="12327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Liste des utilisateurs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319F9F9-F257-B3EC-14DE-6E3F3DECDBEA}"/>
              </a:ext>
            </a:extLst>
          </p:cNvPr>
          <p:cNvSpPr/>
          <p:nvPr/>
        </p:nvSpPr>
        <p:spPr>
          <a:xfrm>
            <a:off x="1638001" y="2575028"/>
            <a:ext cx="2256668" cy="123274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SIRH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F576957D-39E1-92B7-25D9-61BFFA009B55}"/>
              </a:ext>
            </a:extLst>
          </p:cNvPr>
          <p:cNvSpPr/>
          <p:nvPr/>
        </p:nvSpPr>
        <p:spPr>
          <a:xfrm>
            <a:off x="772708" y="1297779"/>
            <a:ext cx="1730586" cy="8026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SIRH</a:t>
            </a:r>
          </a:p>
          <a:p>
            <a:pPr algn="ctr"/>
            <a:r>
              <a:rPr lang="fr-FR" dirty="0"/>
              <a:t>(UK, USA, …)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4DA3D963-E099-5F19-31FB-CAE56152927D}"/>
              </a:ext>
            </a:extLst>
          </p:cNvPr>
          <p:cNvSpPr/>
          <p:nvPr/>
        </p:nvSpPr>
        <p:spPr>
          <a:xfrm>
            <a:off x="3210560" y="774202"/>
            <a:ext cx="1730586" cy="8026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Stagiaires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2C53168-FBE0-9737-EC08-BC04D3480697}"/>
              </a:ext>
            </a:extLst>
          </p:cNvPr>
          <p:cNvSpPr/>
          <p:nvPr/>
        </p:nvSpPr>
        <p:spPr>
          <a:xfrm>
            <a:off x="1319652" y="4275833"/>
            <a:ext cx="1730586" cy="8026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Intérimaires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60998238-F7FD-85E6-B0B5-278BEA4C8E20}"/>
              </a:ext>
            </a:extLst>
          </p:cNvPr>
          <p:cNvSpPr/>
          <p:nvPr/>
        </p:nvSpPr>
        <p:spPr>
          <a:xfrm>
            <a:off x="3671146" y="4993920"/>
            <a:ext cx="1730586" cy="8026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Prestataires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8B215E31-29A6-FC79-80A4-0FD38B77C340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7701281" y="3183467"/>
            <a:ext cx="140207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5B24766F-ABD5-314F-1850-9D386FF0ED87}"/>
              </a:ext>
            </a:extLst>
          </p:cNvPr>
          <p:cNvCxnSpPr>
            <a:cxnSpLocks/>
            <a:stCxn id="9" idx="3"/>
            <a:endCxn id="8" idx="1"/>
          </p:cNvCxnSpPr>
          <p:nvPr/>
        </p:nvCxnSpPr>
        <p:spPr>
          <a:xfrm flipV="1">
            <a:off x="3894669" y="3183467"/>
            <a:ext cx="1402078" cy="79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B312A769-7758-DB3B-693C-3C703B0014AD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4075853" y="1576842"/>
            <a:ext cx="1220894" cy="990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BC0B843B-7F8C-F1CE-6756-EF0A50FD0128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2503294" y="1699099"/>
            <a:ext cx="2739266" cy="112079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C30C8B0-168B-2D3A-B11A-E5B19841EB02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4536439" y="3867573"/>
            <a:ext cx="865293" cy="11263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483A1116-CDCE-A9A1-3529-BDB33DB5E744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3050238" y="3575880"/>
            <a:ext cx="2192322" cy="110127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6703F6B-C060-BE75-5FC6-AAFAC1053879}"/>
              </a:ext>
            </a:extLst>
          </p:cNvPr>
          <p:cNvSpPr/>
          <p:nvPr/>
        </p:nvSpPr>
        <p:spPr>
          <a:xfrm>
            <a:off x="6869306" y="774202"/>
            <a:ext cx="2841414" cy="8026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/>
              <a:t>Dédoublonnage</a:t>
            </a:r>
          </a:p>
          <a:p>
            <a:pPr marL="285750" indent="-285750">
              <a:buFontTx/>
              <a:buChar char="-"/>
            </a:pPr>
            <a:r>
              <a:rPr lang="fr-FR" dirty="0"/>
              <a:t>Fusion des multi contrat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2F78B03F-AC49-CB68-59C0-4728F3F2DCBD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8290013" y="1576842"/>
            <a:ext cx="0" cy="156389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A8535F95-C00B-8E6B-6758-5A1CF0668BB4}"/>
              </a:ext>
            </a:extLst>
          </p:cNvPr>
          <p:cNvSpPr/>
          <p:nvPr/>
        </p:nvSpPr>
        <p:spPr>
          <a:xfrm>
            <a:off x="2906876" y="1940419"/>
            <a:ext cx="1239523" cy="46459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Conversion de référentiel </a:t>
            </a:r>
          </a:p>
        </p:txBody>
      </p:sp>
    </p:spTree>
    <p:extLst>
      <p:ext uri="{BB962C8B-B14F-4D97-AF65-F5344CB8AC3E}">
        <p14:creationId xmlns:p14="http://schemas.microsoft.com/office/powerpoint/2010/main" val="116538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35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C3FDFDA6-B1DC-DF4D-1272-1EA865D19B31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Des mouvements d’utilisateurs chaque jour</a:t>
            </a:r>
          </a:p>
        </p:txBody>
      </p:sp>
      <p:pic>
        <p:nvPicPr>
          <p:cNvPr id="4" name="Picture 6" descr="Google Sheets – Applications sur Google Play">
            <a:extLst>
              <a:ext uri="{FF2B5EF4-FFF2-40B4-BE49-F238E27FC236}">
                <a16:creationId xmlns:a16="http://schemas.microsoft.com/office/drawing/2014/main" id="{FBDD35E0-087C-54EC-D8C8-9D57EC3B5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30" y="2971004"/>
            <a:ext cx="981918" cy="9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e 19">
            <a:extLst>
              <a:ext uri="{FF2B5EF4-FFF2-40B4-BE49-F238E27FC236}">
                <a16:creationId xmlns:a16="http://schemas.microsoft.com/office/drawing/2014/main" id="{5CDF4E57-3467-6250-65B6-8EC163487085}"/>
              </a:ext>
            </a:extLst>
          </p:cNvPr>
          <p:cNvGrpSpPr/>
          <p:nvPr/>
        </p:nvGrpSpPr>
        <p:grpSpPr>
          <a:xfrm>
            <a:off x="3277055" y="2258754"/>
            <a:ext cx="2212850" cy="1266351"/>
            <a:chOff x="2803650" y="1771193"/>
            <a:chExt cx="2212850" cy="1266351"/>
          </a:xfrm>
        </p:grpSpPr>
        <p:pic>
          <p:nvPicPr>
            <p:cNvPr id="2050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0BDF5AE1-3247-D816-28FF-E8DAC20E77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4" t="4117" r="72578" b="60679"/>
            <a:stretch/>
          </p:blipFill>
          <p:spPr bwMode="auto">
            <a:xfrm>
              <a:off x="3362940" y="1771193"/>
              <a:ext cx="1062656" cy="88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9472D7-E1FE-BC13-4B5B-022DA3A20D3D}"/>
                </a:ext>
              </a:extLst>
            </p:cNvPr>
            <p:cNvSpPr txBox="1"/>
            <p:nvPr/>
          </p:nvSpPr>
          <p:spPr>
            <a:xfrm>
              <a:off x="2803650" y="2668212"/>
              <a:ext cx="2212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Nouveaux utilisateurs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201775EE-71E1-CC67-B2D0-FB9031209616}"/>
              </a:ext>
            </a:extLst>
          </p:cNvPr>
          <p:cNvGrpSpPr/>
          <p:nvPr/>
        </p:nvGrpSpPr>
        <p:grpSpPr>
          <a:xfrm>
            <a:off x="3277055" y="3689824"/>
            <a:ext cx="1828770" cy="1272352"/>
            <a:chOff x="5181615" y="2833746"/>
            <a:chExt cx="1828770" cy="1272352"/>
          </a:xfrm>
        </p:grpSpPr>
        <p:pic>
          <p:nvPicPr>
            <p:cNvPr id="10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47F7062B-DFD4-DE2F-2152-6D16602174C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45" t="41682" b="20347"/>
            <a:stretch/>
          </p:blipFill>
          <p:spPr bwMode="auto">
            <a:xfrm>
              <a:off x="5436219" y="2833746"/>
              <a:ext cx="1319562" cy="958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556DA800-4403-2583-F8A8-C88CB0680CFF}"/>
                </a:ext>
              </a:extLst>
            </p:cNvPr>
            <p:cNvSpPr txBox="1"/>
            <p:nvPr/>
          </p:nvSpPr>
          <p:spPr>
            <a:xfrm>
              <a:off x="5181615" y="3736766"/>
              <a:ext cx="18287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Utilisateurs partis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922232B8-DC22-CD23-0223-5207130BEFB0}"/>
              </a:ext>
            </a:extLst>
          </p:cNvPr>
          <p:cNvGrpSpPr/>
          <p:nvPr/>
        </p:nvGrpSpPr>
        <p:grpSpPr>
          <a:xfrm>
            <a:off x="4822071" y="4704842"/>
            <a:ext cx="1824197" cy="1597774"/>
            <a:chOff x="6493775" y="1641221"/>
            <a:chExt cx="1824197" cy="1597774"/>
          </a:xfrm>
        </p:grpSpPr>
        <p:pic>
          <p:nvPicPr>
            <p:cNvPr id="6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CC87330B-8F2F-91BC-38D1-94241C675E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937" t="2905" r="7734" b="61891"/>
            <a:stretch/>
          </p:blipFill>
          <p:spPr bwMode="auto">
            <a:xfrm>
              <a:off x="6688487" y="1641221"/>
              <a:ext cx="1218132" cy="88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23120D7B-21A3-4DC4-1912-8297C1B01A61}"/>
                </a:ext>
              </a:extLst>
            </p:cNvPr>
            <p:cNvSpPr txBox="1"/>
            <p:nvPr/>
          </p:nvSpPr>
          <p:spPr>
            <a:xfrm>
              <a:off x="6493775" y="2592664"/>
              <a:ext cx="1824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Modification de date d’arrivée</a:t>
              </a: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15DDBD82-115B-B2B7-1269-85A88C181FD7}"/>
              </a:ext>
            </a:extLst>
          </p:cNvPr>
          <p:cNvGrpSpPr/>
          <p:nvPr/>
        </p:nvGrpSpPr>
        <p:grpSpPr>
          <a:xfrm>
            <a:off x="4779912" y="3686203"/>
            <a:ext cx="2155655" cy="919951"/>
            <a:chOff x="8490082" y="3492450"/>
            <a:chExt cx="2155655" cy="919951"/>
          </a:xfrm>
        </p:grpSpPr>
        <p:pic>
          <p:nvPicPr>
            <p:cNvPr id="7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AB981C00-CDC8-CC62-EB9E-D79172AACF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099" r="57312"/>
            <a:stretch/>
          </p:blipFill>
          <p:spPr bwMode="auto">
            <a:xfrm>
              <a:off x="8646465" y="3492450"/>
              <a:ext cx="1714500" cy="57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18A3A639-546D-8A3B-71BC-FBDC4352F34F}"/>
                </a:ext>
              </a:extLst>
            </p:cNvPr>
            <p:cNvSpPr txBox="1"/>
            <p:nvPr/>
          </p:nvSpPr>
          <p:spPr>
            <a:xfrm>
              <a:off x="8490082" y="4043069"/>
              <a:ext cx="2155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Corrections d’erreurs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1B0ADE7B-7738-BE67-908F-C0F8EC954C1B}"/>
              </a:ext>
            </a:extLst>
          </p:cNvPr>
          <p:cNvGrpSpPr/>
          <p:nvPr/>
        </p:nvGrpSpPr>
        <p:grpSpPr>
          <a:xfrm>
            <a:off x="6639608" y="1956339"/>
            <a:ext cx="1824197" cy="1568766"/>
            <a:chOff x="7158961" y="1771193"/>
            <a:chExt cx="1824197" cy="1568766"/>
          </a:xfrm>
        </p:grpSpPr>
        <p:pic>
          <p:nvPicPr>
            <p:cNvPr id="8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A110B533-9662-9617-6A83-7A170680CF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91" r="64895" b="22986"/>
            <a:stretch/>
          </p:blipFill>
          <p:spPr bwMode="auto">
            <a:xfrm>
              <a:off x="7250187" y="1771193"/>
              <a:ext cx="1409962" cy="919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03AFAE4-E01F-3E11-BABE-20320E88E856}"/>
                </a:ext>
              </a:extLst>
            </p:cNvPr>
            <p:cNvSpPr txBox="1"/>
            <p:nvPr/>
          </p:nvSpPr>
          <p:spPr>
            <a:xfrm>
              <a:off x="7158961" y="2693628"/>
              <a:ext cx="1824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Modification de date de départ</a:t>
              </a: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B16A6CB7-C40C-B54C-4331-3436C0668C56}"/>
              </a:ext>
            </a:extLst>
          </p:cNvPr>
          <p:cNvGrpSpPr/>
          <p:nvPr/>
        </p:nvGrpSpPr>
        <p:grpSpPr>
          <a:xfrm>
            <a:off x="6838469" y="4237039"/>
            <a:ext cx="1824197" cy="1548749"/>
            <a:chOff x="9764553" y="1652551"/>
            <a:chExt cx="1824197" cy="1548749"/>
          </a:xfrm>
        </p:grpSpPr>
        <p:pic>
          <p:nvPicPr>
            <p:cNvPr id="9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8B9CB429-D272-6BA6-495B-D3829631CAD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05" t="42069" r="32325" b="21470"/>
            <a:stretch/>
          </p:blipFill>
          <p:spPr bwMode="auto">
            <a:xfrm>
              <a:off x="9783854" y="1652551"/>
              <a:ext cx="1308100" cy="920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B42B47F9-1589-BD7F-FD0B-2B0221050640}"/>
                </a:ext>
              </a:extLst>
            </p:cNvPr>
            <p:cNvSpPr txBox="1"/>
            <p:nvPr/>
          </p:nvSpPr>
          <p:spPr>
            <a:xfrm>
              <a:off x="9764553" y="2554969"/>
              <a:ext cx="1824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Modification de service</a:t>
              </a: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F99FDF36-77C0-74E4-2731-D35257EB3EDB}"/>
              </a:ext>
            </a:extLst>
          </p:cNvPr>
          <p:cNvSpPr txBox="1"/>
          <p:nvPr/>
        </p:nvSpPr>
        <p:spPr>
          <a:xfrm>
            <a:off x="763980" y="3873149"/>
            <a:ext cx="156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utilisateurs.csv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07095DA6-F0BE-C84E-27AE-6C9386350157}"/>
              </a:ext>
            </a:extLst>
          </p:cNvPr>
          <p:cNvGrpSpPr/>
          <p:nvPr/>
        </p:nvGrpSpPr>
        <p:grpSpPr>
          <a:xfrm>
            <a:off x="5137168" y="1650167"/>
            <a:ext cx="1445903" cy="1497587"/>
            <a:chOff x="5003169" y="4264522"/>
            <a:chExt cx="1445903" cy="1497587"/>
          </a:xfrm>
        </p:grpSpPr>
        <p:pic>
          <p:nvPicPr>
            <p:cNvPr id="5" name="Picture 2" descr="Tetris Blocks Builder by theredbrickgamer on DeviantArt">
              <a:extLst>
                <a:ext uri="{FF2B5EF4-FFF2-40B4-BE49-F238E27FC236}">
                  <a16:creationId xmlns:a16="http://schemas.microsoft.com/office/drawing/2014/main" id="{A8E5CA47-0976-5553-7225-1F32D9CF18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18" t="4075" r="38604" b="60721"/>
            <a:stretch/>
          </p:blipFill>
          <p:spPr bwMode="auto">
            <a:xfrm>
              <a:off x="5003169" y="4264522"/>
              <a:ext cx="1276350" cy="889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76520AD-7FE8-4EE7-F7E0-72C03A0F9C8C}"/>
                </a:ext>
              </a:extLst>
            </p:cNvPr>
            <p:cNvSpPr txBox="1"/>
            <p:nvPr/>
          </p:nvSpPr>
          <p:spPr>
            <a:xfrm>
              <a:off x="5016500" y="5115778"/>
              <a:ext cx="14325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Modification </a:t>
              </a:r>
            </a:p>
            <a:p>
              <a:r>
                <a:rPr lang="fr-FR" dirty="0"/>
                <a:t>de poste</a:t>
              </a:r>
            </a:p>
          </p:txBody>
        </p:sp>
      </p:grpSp>
      <p:pic>
        <p:nvPicPr>
          <p:cNvPr id="30" name="Picture 6" descr="Google Sheets – Applications sur Google Play">
            <a:extLst>
              <a:ext uri="{FF2B5EF4-FFF2-40B4-BE49-F238E27FC236}">
                <a16:creationId xmlns:a16="http://schemas.microsoft.com/office/drawing/2014/main" id="{680E4265-77FA-B403-3B0F-1D8207067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2565" y="2834795"/>
            <a:ext cx="981918" cy="9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91BF2C74-BB70-A4E1-7CC1-53DEA2CAA3C9}"/>
              </a:ext>
            </a:extLst>
          </p:cNvPr>
          <p:cNvSpPr txBox="1"/>
          <p:nvPr/>
        </p:nvSpPr>
        <p:spPr>
          <a:xfrm>
            <a:off x="9131164" y="3748749"/>
            <a:ext cx="292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utilisateurs_v4_finale_3 dernièreversion_7.csv</a:t>
            </a:r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0B68FC05-E3D7-42A7-94CC-256750E6F7A4}"/>
              </a:ext>
            </a:extLst>
          </p:cNvPr>
          <p:cNvSpPr/>
          <p:nvPr/>
        </p:nvSpPr>
        <p:spPr>
          <a:xfrm>
            <a:off x="2460549" y="3423261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 : droite 32">
            <a:extLst>
              <a:ext uri="{FF2B5EF4-FFF2-40B4-BE49-F238E27FC236}">
                <a16:creationId xmlns:a16="http://schemas.microsoft.com/office/drawing/2014/main" id="{079BB5D5-F14C-7F67-B7CE-B864AC00C57E}"/>
              </a:ext>
            </a:extLst>
          </p:cNvPr>
          <p:cNvSpPr/>
          <p:nvPr/>
        </p:nvSpPr>
        <p:spPr>
          <a:xfrm>
            <a:off x="8660623" y="3438889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Parenthèses 33">
            <a:extLst>
              <a:ext uri="{FF2B5EF4-FFF2-40B4-BE49-F238E27FC236}">
                <a16:creationId xmlns:a16="http://schemas.microsoft.com/office/drawing/2014/main" id="{6CE0EE3D-9FE3-2070-B24F-E2D433BCB861}"/>
              </a:ext>
            </a:extLst>
          </p:cNvPr>
          <p:cNvSpPr/>
          <p:nvPr/>
        </p:nvSpPr>
        <p:spPr>
          <a:xfrm>
            <a:off x="3187700" y="1557813"/>
            <a:ext cx="5472923" cy="481123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pied de page 11">
            <a:extLst>
              <a:ext uri="{FF2B5EF4-FFF2-40B4-BE49-F238E27FC236}">
                <a16:creationId xmlns:a16="http://schemas.microsoft.com/office/drawing/2014/main" id="{6406027E-9A79-0A7A-24F7-22831C74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41874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BC3304AA-0E8C-43F7-86C9-95E18BF315D3}"/>
              </a:ext>
            </a:extLst>
          </p:cNvPr>
          <p:cNvSpPr/>
          <p:nvPr/>
        </p:nvSpPr>
        <p:spPr>
          <a:xfrm>
            <a:off x="641611" y="1833327"/>
            <a:ext cx="105773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Si le SIRH est l’outil de paye (ADP, </a:t>
            </a:r>
            <a:r>
              <a:rPr lang="fr-FR" altLang="ko-KR" sz="3000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Nibelis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…), les nouveaux collaborateurs sont saisis juste avant la paye.</a:t>
            </a:r>
          </a:p>
          <a:p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è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Pas d’anticipation sur l’arrivée</a:t>
            </a:r>
          </a:p>
          <a:p>
            <a:pPr marL="457200" indent="-457200">
              <a:buFont typeface="Wingdings" panose="05000000000000000000" pitchFamily="2" charset="2"/>
              <a:buChar char="è"/>
            </a:pPr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è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Utilisateur inexistant au moment de son arrivée</a:t>
            </a:r>
          </a:p>
        </p:txBody>
      </p:sp>
      <p:sp>
        <p:nvSpPr>
          <p:cNvPr id="4" name="직사각형 2">
            <a:extLst>
              <a:ext uri="{FF2B5EF4-FFF2-40B4-BE49-F238E27FC236}">
                <a16:creationId xmlns:a16="http://schemas.microsoft.com/office/drawing/2014/main" id="{62C1ED2B-1950-6DF1-055A-C1C044C7C700}"/>
              </a:ext>
            </a:extLst>
          </p:cNvPr>
          <p:cNvSpPr/>
          <p:nvPr/>
        </p:nvSpPr>
        <p:spPr>
          <a:xfrm>
            <a:off x="412614" y="903504"/>
            <a:ext cx="618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Le SIRH est toujours en retard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472B809-60DA-A177-D945-B000823D3AB6}"/>
              </a:ext>
            </a:extLst>
          </p:cNvPr>
          <p:cNvSpPr txBox="1"/>
          <p:nvPr/>
        </p:nvSpPr>
        <p:spPr>
          <a:xfrm>
            <a:off x="732796" y="5101259"/>
            <a:ext cx="10535771" cy="954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altLang="ko-K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Les services RH ont souvent un fichier Excel pour </a:t>
            </a:r>
          </a:p>
          <a:p>
            <a:pPr algn="ctr"/>
            <a:r>
              <a:rPr lang="fr-FR" altLang="ko-K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ne pas oublier les payes des nouveaux collaborateurs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7CC09B91-472D-99AA-AEC6-04419122532A}"/>
              </a:ext>
            </a:extLst>
          </p:cNvPr>
          <p:cNvSpPr/>
          <p:nvPr/>
        </p:nvSpPr>
        <p:spPr>
          <a:xfrm>
            <a:off x="412614" y="898694"/>
            <a:ext cx="11176136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Le SIRH est </a:t>
            </a:r>
            <a:r>
              <a:rPr lang="fr-FR" altLang="ko-KR" sz="3600" b="1" strike="sngStrike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toujours</a:t>
            </a:r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souvent en retard</a:t>
            </a:r>
          </a:p>
        </p:txBody>
      </p:sp>
      <p:sp>
        <p:nvSpPr>
          <p:cNvPr id="6" name="Espace réservé du pied de page 11">
            <a:extLst>
              <a:ext uri="{FF2B5EF4-FFF2-40B4-BE49-F238E27FC236}">
                <a16:creationId xmlns:a16="http://schemas.microsoft.com/office/drawing/2014/main" id="{E5C29354-959E-306D-C11C-ACDE0029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260307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4" name="직사각형 2">
            <a:extLst>
              <a:ext uri="{FF2B5EF4-FFF2-40B4-BE49-F238E27FC236}">
                <a16:creationId xmlns:a16="http://schemas.microsoft.com/office/drawing/2014/main" id="{4DFF4E3A-7565-39F7-1660-A91ADFB5DE6D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Un utilisateur, plusieurs contrats</a:t>
            </a:r>
          </a:p>
        </p:txBody>
      </p:sp>
      <p:sp>
        <p:nvSpPr>
          <p:cNvPr id="5" name="직사각형 2">
            <a:extLst>
              <a:ext uri="{FF2B5EF4-FFF2-40B4-BE49-F238E27FC236}">
                <a16:creationId xmlns:a16="http://schemas.microsoft.com/office/drawing/2014/main" id="{868464FE-F5A7-CFEB-C39F-9E098C5F9A77}"/>
              </a:ext>
            </a:extLst>
          </p:cNvPr>
          <p:cNvSpPr/>
          <p:nvPr/>
        </p:nvSpPr>
        <p:spPr>
          <a:xfrm>
            <a:off x="597161" y="2023827"/>
            <a:ext cx="105773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- contrats cumulés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CBFFC5A-17E9-0037-7FA8-DC69A0A4FDBE}"/>
              </a:ext>
            </a:extLst>
          </p:cNvPr>
          <p:cNvSpPr/>
          <p:nvPr/>
        </p:nvSpPr>
        <p:spPr>
          <a:xfrm>
            <a:off x="1111250" y="2711450"/>
            <a:ext cx="950595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Contrat 1</a:t>
            </a:r>
          </a:p>
        </p:txBody>
      </p:sp>
      <p:sp>
        <p:nvSpPr>
          <p:cNvPr id="7" name="직사각형 2">
            <a:extLst>
              <a:ext uri="{FF2B5EF4-FFF2-40B4-BE49-F238E27FC236}">
                <a16:creationId xmlns:a16="http://schemas.microsoft.com/office/drawing/2014/main" id="{95A0EEB3-BCFC-22EF-F9D6-027F04050017}"/>
              </a:ext>
            </a:extLst>
          </p:cNvPr>
          <p:cNvSpPr/>
          <p:nvPr/>
        </p:nvSpPr>
        <p:spPr>
          <a:xfrm>
            <a:off x="597161" y="3935177"/>
            <a:ext cx="105773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- contrats contigus (CDD…)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FFE3470-C53F-51D9-2ECE-61303C1C1366}"/>
              </a:ext>
            </a:extLst>
          </p:cNvPr>
          <p:cNvSpPr/>
          <p:nvPr/>
        </p:nvSpPr>
        <p:spPr>
          <a:xfrm>
            <a:off x="4514850" y="3148963"/>
            <a:ext cx="6102350" cy="419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Contrat 2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C423E443-9840-E85E-3771-72769FD21B65}"/>
              </a:ext>
            </a:extLst>
          </p:cNvPr>
          <p:cNvSpPr/>
          <p:nvPr/>
        </p:nvSpPr>
        <p:spPr>
          <a:xfrm>
            <a:off x="1111250" y="4739804"/>
            <a:ext cx="34036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Contrat 1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1454AD6-E805-AC53-16F0-96D4FD48633E}"/>
              </a:ext>
            </a:extLst>
          </p:cNvPr>
          <p:cNvSpPr/>
          <p:nvPr/>
        </p:nvSpPr>
        <p:spPr>
          <a:xfrm>
            <a:off x="4514850" y="4739804"/>
            <a:ext cx="2089150" cy="4191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Contrat 2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2C6A7741-BAB5-633F-4074-DC77AC5C9262}"/>
              </a:ext>
            </a:extLst>
          </p:cNvPr>
          <p:cNvSpPr/>
          <p:nvPr/>
        </p:nvSpPr>
        <p:spPr>
          <a:xfrm>
            <a:off x="6604000" y="4739804"/>
            <a:ext cx="4013200" cy="419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Contrat 3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4F433CE5-F45A-4005-903F-54784F5F2EBC}"/>
              </a:ext>
            </a:extLst>
          </p:cNvPr>
          <p:cNvSpPr/>
          <p:nvPr/>
        </p:nvSpPr>
        <p:spPr>
          <a:xfrm>
            <a:off x="597161" y="5537806"/>
            <a:ext cx="105773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- ou les deux</a:t>
            </a:r>
          </a:p>
        </p:txBody>
      </p:sp>
      <p:sp>
        <p:nvSpPr>
          <p:cNvPr id="9" name="Espace réservé du pied de page 11">
            <a:extLst>
              <a:ext uri="{FF2B5EF4-FFF2-40B4-BE49-F238E27FC236}">
                <a16:creationId xmlns:a16="http://schemas.microsoft.com/office/drawing/2014/main" id="{B8B45962-4BCE-8649-72A7-C63AE3844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141703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10" grpId="0" animBg="1"/>
      <p:bldP spid="14" grpId="0" animBg="1"/>
      <p:bldP spid="15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1B62D-53BA-2AEF-CA63-E11D78DAF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BEEBA2B-75C9-5AC1-A937-AF8D2BEE0996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FECE0DD-6102-0CC1-389B-ABD957209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0484DDF6-DBDA-6C59-5A1C-84FB4EB16351}"/>
              </a:ext>
            </a:extLst>
          </p:cNvPr>
          <p:cNvSpPr/>
          <p:nvPr/>
        </p:nvSpPr>
        <p:spPr>
          <a:xfrm>
            <a:off x="178145" y="1847031"/>
            <a:ext cx="1201385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Référentiel sous forme de base de données unique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Alimenté </a:t>
            </a:r>
            <a:r>
              <a:rPr lang="fr-FR" altLang="ko-KR" sz="30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automatiquement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par les sources RH disponibles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Alimenté </a:t>
            </a:r>
            <a:r>
              <a:rPr lang="fr-FR" altLang="ko-KR" sz="30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manuellement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si pas de source RH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Contenant toutes les informations indispensables à la gestion des habilitations</a:t>
            </a:r>
          </a:p>
          <a:p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Ce référentiel doit être en permanence maintenu à jour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54831E74-7DD2-D2D4-E881-B43DAA7451D3}"/>
              </a:ext>
            </a:extLst>
          </p:cNvPr>
          <p:cNvSpPr/>
          <p:nvPr/>
        </p:nvSpPr>
        <p:spPr>
          <a:xfrm>
            <a:off x="507932" y="889504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La DSI doit avoir son propre référentiel d’utilisateurs</a:t>
            </a:r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877A8662-5AE2-CBC9-CCFD-0A8790E8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359108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99658E-9F94-FECE-F30E-A678CA9BF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B41578E9-4807-DB6F-2C85-3D53A1FD6279}"/>
              </a:ext>
            </a:extLst>
          </p:cNvPr>
          <p:cNvSpPr txBox="1"/>
          <p:nvPr/>
        </p:nvSpPr>
        <p:spPr>
          <a:xfrm>
            <a:off x="1921188" y="2998113"/>
            <a:ext cx="6398948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KYU : “Know Your Users”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52F51377-9EA3-72CD-B02B-43C198B79A45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399D7718-6388-03C8-F63A-E31B919F2C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6B3EDBA-A13A-106E-67C3-2B009389CC60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928CBB57-70F6-2531-06DD-7E0150E9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4262850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AE71B-FDF6-F07C-B099-FE18E19AD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AAACD0C-06C5-E8DC-45FE-E2CFC34F4085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B5D7E76-D428-E1C7-E2E7-C3E91CB22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2487B336-5469-E2DF-B891-C11EC49FACF4}"/>
              </a:ext>
            </a:extLst>
          </p:cNvPr>
          <p:cNvSpPr/>
          <p:nvPr/>
        </p:nvSpPr>
        <p:spPr>
          <a:xfrm>
            <a:off x="106187" y="3274877"/>
            <a:ext cx="120138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Procédure de vérification de l’identité du client</a:t>
            </a:r>
          </a:p>
          <a:p>
            <a:pPr algn="ctr"/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pPr algn="ctr"/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 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Pour ne pas ouvrir de compte à n’importe qui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D35FC8F6-A0CB-B4AE-D93D-3498084C3332}"/>
              </a:ext>
            </a:extLst>
          </p:cNvPr>
          <p:cNvSpPr/>
          <p:nvPr/>
        </p:nvSpPr>
        <p:spPr>
          <a:xfrm>
            <a:off x="507932" y="889504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Secteur </a:t>
            </a:r>
            <a:r>
              <a:rPr lang="fr-FR" altLang="ko-KR" sz="3600" b="1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banquaire</a:t>
            </a:r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: KYC</a:t>
            </a:r>
          </a:p>
        </p:txBody>
      </p:sp>
      <p:sp>
        <p:nvSpPr>
          <p:cNvPr id="4" name="직사각형 2">
            <a:extLst>
              <a:ext uri="{FF2B5EF4-FFF2-40B4-BE49-F238E27FC236}">
                <a16:creationId xmlns:a16="http://schemas.microsoft.com/office/drawing/2014/main" id="{59C1B666-D53C-6E3F-A8B3-5D91D7B9F565}"/>
              </a:ext>
            </a:extLst>
          </p:cNvPr>
          <p:cNvSpPr/>
          <p:nvPr/>
        </p:nvSpPr>
        <p:spPr>
          <a:xfrm>
            <a:off x="106187" y="2142360"/>
            <a:ext cx="120138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« Know </a:t>
            </a:r>
            <a:r>
              <a:rPr lang="fr-FR" altLang="ko-KR" sz="3600" b="1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Your</a:t>
            </a:r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Customer »</a:t>
            </a:r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BE190B69-8A21-B33E-1D14-3BAFCF51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328992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BC3304AA-0E8C-43F7-86C9-95E18BF315D3}"/>
              </a:ext>
            </a:extLst>
          </p:cNvPr>
          <p:cNvSpPr/>
          <p:nvPr/>
        </p:nvSpPr>
        <p:spPr>
          <a:xfrm>
            <a:off x="712010" y="2079336"/>
            <a:ext cx="105773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Connaître l’identité (administrative) des utilisateurs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Connaître leurs informations contractuelles</a:t>
            </a:r>
          </a:p>
          <a:p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Pour pouvoir créer :</a:t>
            </a:r>
          </a:p>
          <a:p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 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les bons comptes </a:t>
            </a: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 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Les bons droits ou habilitations</a:t>
            </a: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 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Pour les bons utilisateurs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0C986CD9-EA3D-2085-62FE-C973A986ECDE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KYU : « Know </a:t>
            </a:r>
            <a:r>
              <a:rPr lang="fr-FR" altLang="ko-KR" sz="3600" b="1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Your</a:t>
            </a:r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</a:t>
            </a:r>
            <a:r>
              <a:rPr lang="fr-FR" altLang="ko-KR" sz="3600" b="1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Users</a:t>
            </a:r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 »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D33EEC04-1913-5D2C-C360-10B62645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424864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8E584AA0-74EA-8A74-C5C5-E32201277D06}"/>
              </a:ext>
            </a:extLst>
          </p:cNvPr>
          <p:cNvSpPr/>
          <p:nvPr/>
        </p:nvSpPr>
        <p:spPr>
          <a:xfrm>
            <a:off x="4426644" y="1855472"/>
            <a:ext cx="2800350" cy="1202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Nom</a:t>
            </a:r>
          </a:p>
          <a:p>
            <a:r>
              <a:rPr lang="fr-FR" dirty="0"/>
              <a:t>Prénom</a:t>
            </a:r>
          </a:p>
          <a:p>
            <a:r>
              <a:rPr lang="fr-FR" dirty="0"/>
              <a:t>Matricule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D93DA984-C110-A670-055C-B5EF57614D69}"/>
              </a:ext>
            </a:extLst>
          </p:cNvPr>
          <p:cNvSpPr/>
          <p:nvPr/>
        </p:nvSpPr>
        <p:spPr>
          <a:xfrm>
            <a:off x="4426644" y="3247290"/>
            <a:ext cx="2800350" cy="1233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Date de début de contrat</a:t>
            </a:r>
          </a:p>
          <a:p>
            <a:r>
              <a:rPr lang="fr-FR" dirty="0"/>
              <a:t>Date de fin de contrat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64BADA5D-F3DC-29DD-BBAA-10B712A67E20}"/>
              </a:ext>
            </a:extLst>
          </p:cNvPr>
          <p:cNvSpPr/>
          <p:nvPr/>
        </p:nvSpPr>
        <p:spPr>
          <a:xfrm>
            <a:off x="4426644" y="4685509"/>
            <a:ext cx="2800350" cy="1501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Fonction</a:t>
            </a:r>
          </a:p>
          <a:p>
            <a:r>
              <a:rPr lang="fr-FR" dirty="0"/>
              <a:t>Département</a:t>
            </a:r>
          </a:p>
          <a:p>
            <a:r>
              <a:rPr lang="fr-FR" dirty="0"/>
              <a:t>Structure juridique</a:t>
            </a:r>
          </a:p>
          <a:p>
            <a:r>
              <a:rPr lang="fr-FR" dirty="0"/>
              <a:t>Type de contrat</a:t>
            </a:r>
          </a:p>
        </p:txBody>
      </p:sp>
      <p:sp>
        <p:nvSpPr>
          <p:cNvPr id="30" name="직사각형 2">
            <a:extLst>
              <a:ext uri="{FF2B5EF4-FFF2-40B4-BE49-F238E27FC236}">
                <a16:creationId xmlns:a16="http://schemas.microsoft.com/office/drawing/2014/main" id="{0DD7943E-FA71-B362-7268-3590D540BFAD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Catégorisation des informations d’un utilisateur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895F2DB-B344-2818-FFD9-68ABF3EAF456}"/>
              </a:ext>
            </a:extLst>
          </p:cNvPr>
          <p:cNvSpPr txBox="1"/>
          <p:nvPr/>
        </p:nvSpPr>
        <p:spPr>
          <a:xfrm>
            <a:off x="412614" y="2211162"/>
            <a:ext cx="3408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Informations neutres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93F7D5A-962A-CC8D-AA77-79DA78996331}"/>
              </a:ext>
            </a:extLst>
          </p:cNvPr>
          <p:cNvSpPr txBox="1"/>
          <p:nvPr/>
        </p:nvSpPr>
        <p:spPr>
          <a:xfrm>
            <a:off x="409665" y="3602300"/>
            <a:ext cx="3936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Informations temporelles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EE6C1D4-3D85-ABC9-4284-250B059A9F41}"/>
              </a:ext>
            </a:extLst>
          </p:cNvPr>
          <p:cNvSpPr txBox="1"/>
          <p:nvPr/>
        </p:nvSpPr>
        <p:spPr>
          <a:xfrm>
            <a:off x="409667" y="5094638"/>
            <a:ext cx="3936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Informations descriptives</a:t>
            </a:r>
          </a:p>
        </p:txBody>
      </p:sp>
      <p:sp>
        <p:nvSpPr>
          <p:cNvPr id="38" name="Flèche : droite 37">
            <a:extLst>
              <a:ext uri="{FF2B5EF4-FFF2-40B4-BE49-F238E27FC236}">
                <a16:creationId xmlns:a16="http://schemas.microsoft.com/office/drawing/2014/main" id="{AAB2B6DF-1150-4A2F-326F-21CA38D3F5E2}"/>
              </a:ext>
            </a:extLst>
          </p:cNvPr>
          <p:cNvSpPr/>
          <p:nvPr/>
        </p:nvSpPr>
        <p:spPr>
          <a:xfrm>
            <a:off x="7388393" y="2359880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lèche : droite 38">
            <a:extLst>
              <a:ext uri="{FF2B5EF4-FFF2-40B4-BE49-F238E27FC236}">
                <a16:creationId xmlns:a16="http://schemas.microsoft.com/office/drawing/2014/main" id="{D3C9271B-3CD7-8742-E468-75802F25F078}"/>
              </a:ext>
            </a:extLst>
          </p:cNvPr>
          <p:cNvSpPr/>
          <p:nvPr/>
        </p:nvSpPr>
        <p:spPr>
          <a:xfrm>
            <a:off x="7388392" y="3777694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 : droite 39">
            <a:extLst>
              <a:ext uri="{FF2B5EF4-FFF2-40B4-BE49-F238E27FC236}">
                <a16:creationId xmlns:a16="http://schemas.microsoft.com/office/drawing/2014/main" id="{6B4D1415-AD03-5941-FCEB-2C43D62497FA}"/>
              </a:ext>
            </a:extLst>
          </p:cNvPr>
          <p:cNvSpPr/>
          <p:nvPr/>
        </p:nvSpPr>
        <p:spPr>
          <a:xfrm>
            <a:off x="7388392" y="5346742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BCE57D5E-8821-8BFA-9754-7CA7AA9CF06E}"/>
              </a:ext>
            </a:extLst>
          </p:cNvPr>
          <p:cNvSpPr/>
          <p:nvPr/>
        </p:nvSpPr>
        <p:spPr>
          <a:xfrm>
            <a:off x="8371115" y="1854746"/>
            <a:ext cx="2800350" cy="1202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Identifiant (login)</a:t>
            </a:r>
          </a:p>
          <a:p>
            <a:r>
              <a:rPr lang="fr-FR" dirty="0"/>
              <a:t>Adresse mail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E5C8BC41-B320-5A5C-1B87-40D5A2B1E25C}"/>
              </a:ext>
            </a:extLst>
          </p:cNvPr>
          <p:cNvSpPr/>
          <p:nvPr/>
        </p:nvSpPr>
        <p:spPr>
          <a:xfrm>
            <a:off x="8371115" y="3278155"/>
            <a:ext cx="2800350" cy="1202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Etat des identités : </a:t>
            </a:r>
          </a:p>
          <a:p>
            <a:r>
              <a:rPr lang="fr-FR" dirty="0"/>
              <a:t>Activée / suspendue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7A29CD5C-9BEF-8323-3CDC-3031C933B8E4}"/>
              </a:ext>
            </a:extLst>
          </p:cNvPr>
          <p:cNvSpPr/>
          <p:nvPr/>
        </p:nvSpPr>
        <p:spPr>
          <a:xfrm>
            <a:off x="8371115" y="4745554"/>
            <a:ext cx="2800350" cy="1202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Habilitations / types d’applications</a:t>
            </a:r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1137B92E-B532-A0FF-B166-93AACB98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5401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4" grpId="0" animBg="1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3FC425-3044-42BB-8F2D-1B8839982D38}"/>
              </a:ext>
            </a:extLst>
          </p:cNvPr>
          <p:cNvSpPr/>
          <p:nvPr/>
        </p:nvSpPr>
        <p:spPr>
          <a:xfrm>
            <a:off x="0" y="0"/>
            <a:ext cx="4245429" cy="6858000"/>
          </a:xfrm>
          <a:prstGeom prst="rect">
            <a:avLst/>
          </a:prstGeom>
          <a:solidFill>
            <a:srgbClr val="2C3C53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직사각형 2">
            <a:extLst>
              <a:ext uri="{FF2B5EF4-FFF2-40B4-BE49-F238E27FC236}">
                <a16:creationId xmlns:a16="http://schemas.microsoft.com/office/drawing/2014/main" id="{C1B4D6DE-1E4E-45BD-B158-CDC252CDD0EF}"/>
              </a:ext>
            </a:extLst>
          </p:cNvPr>
          <p:cNvSpPr/>
          <p:nvPr/>
        </p:nvSpPr>
        <p:spPr>
          <a:xfrm>
            <a:off x="323469" y="1323028"/>
            <a:ext cx="38451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François Poulet</a:t>
            </a:r>
          </a:p>
          <a:p>
            <a:endParaRPr lang="fr-FR" altLang="ko-KR" sz="3000" b="1" dirty="0">
              <a:solidFill>
                <a:schemeClr val="bg1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2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CEO de YOUZER</a:t>
            </a:r>
          </a:p>
          <a:p>
            <a:r>
              <a:rPr lang="fr-FR" altLang="ko-KR" sz="2000" i="1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Plateforme de gestion des identités</a:t>
            </a:r>
            <a:endParaRPr lang="fr-FR" altLang="ko-KR" sz="2500" dirty="0">
              <a:solidFill>
                <a:schemeClr val="bg1"/>
              </a:solidFill>
              <a:ea typeface="Roboto" pitchFamily="2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68B8CD-EAC6-4083-BB3D-401EE35F1A9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982D8D26-E8F9-797D-F561-1C51F0A8E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3" name="TextBox 14">
            <a:extLst>
              <a:ext uri="{FF2B5EF4-FFF2-40B4-BE49-F238E27FC236}">
                <a16:creationId xmlns:a16="http://schemas.microsoft.com/office/drawing/2014/main" id="{211117C3-6E06-1793-2880-F05D7C7B9C84}"/>
              </a:ext>
            </a:extLst>
          </p:cNvPr>
          <p:cNvSpPr txBox="1"/>
          <p:nvPr/>
        </p:nvSpPr>
        <p:spPr>
          <a:xfrm>
            <a:off x="4492056" y="1246342"/>
            <a:ext cx="76999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ko-KR" sz="2800" dirty="0">
                <a:solidFill>
                  <a:schemeClr val="bg1"/>
                </a:solidFill>
                <a:cs typeface="Arial" pitchFamily="34" charset="0"/>
              </a:rPr>
              <a:t>25 ans d’entreprenariat dans l’IT et les télécoms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ko-KR" sz="2800" dirty="0">
              <a:solidFill>
                <a:schemeClr val="bg1"/>
              </a:solidFill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ko-KR" sz="2800" dirty="0">
                <a:solidFill>
                  <a:schemeClr val="bg1"/>
                </a:solidFill>
                <a:cs typeface="Arial" pitchFamily="34" charset="0"/>
              </a:rPr>
              <a:t>Opérateur cloud / télécom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ko-KR" sz="2800" dirty="0">
                <a:solidFill>
                  <a:schemeClr val="bg1"/>
                </a:solidFill>
                <a:cs typeface="Arial" pitchFamily="34" charset="0"/>
              </a:rPr>
              <a:t>ESN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ko-KR" sz="2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428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B5E30-FD66-E8F9-1234-060A098A6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38F47EE-8340-B0A2-050B-9CBF80723233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223229B-7414-9ACE-1735-B9941AF6D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859C46EF-B5EB-D5FD-9D65-A6CF49ABF75E}"/>
              </a:ext>
            </a:extLst>
          </p:cNvPr>
          <p:cNvSpPr/>
          <p:nvPr/>
        </p:nvSpPr>
        <p:spPr>
          <a:xfrm>
            <a:off x="712010" y="2079336"/>
            <a:ext cx="1057734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Cumul de statuts</a:t>
            </a:r>
          </a:p>
          <a:p>
            <a:pPr marL="457200" indent="-457200">
              <a:buFontTx/>
              <a:buChar char="-"/>
            </a:pPr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Retours fréquents d’anciens utilisateurs (intérimaires)</a:t>
            </a:r>
          </a:p>
          <a:p>
            <a:pPr marL="457200" indent="-457200">
              <a:buFontTx/>
              <a:buChar char="-"/>
            </a:pPr>
            <a:endParaRPr lang="fr-FR" altLang="ko-KR" sz="30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Arrivées nouveaux utilisateurs en HNO (</a:t>
            </a:r>
            <a:r>
              <a:rPr lang="fr-FR" altLang="ko-KR" sz="3000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week</a:t>
            </a:r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end, soirs…)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5778B128-0DB9-286D-190F-8C4ED4FAA805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Cas complexes 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9BAD9FD2-E687-5D04-3648-4A5A1E40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189166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1921188" y="2998113"/>
            <a:ext cx="974413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altLang="ko-KR" sz="5000" dirty="0">
                <a:solidFill>
                  <a:schemeClr val="bg1"/>
                </a:solidFill>
                <a:cs typeface="Arial" pitchFamily="34" charset="0"/>
              </a:rPr>
              <a:t>Constituer un référentiel RH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AD4372-B3D4-43E9-8A37-B8BE6723F61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FC28EEA3-D57B-7886-2062-030D353C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1801793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8E807D0E-7436-6DE7-AA08-933F13F4192F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Constituer un référentiel RH</a:t>
            </a:r>
          </a:p>
        </p:txBody>
      </p:sp>
      <p:sp>
        <p:nvSpPr>
          <p:cNvPr id="4" name="Organigramme : Disque magnétique 3">
            <a:extLst>
              <a:ext uri="{FF2B5EF4-FFF2-40B4-BE49-F238E27FC236}">
                <a16:creationId xmlns:a16="http://schemas.microsoft.com/office/drawing/2014/main" id="{C3D062B9-9DAE-0A78-5CC4-5EB1445131E8}"/>
              </a:ext>
            </a:extLst>
          </p:cNvPr>
          <p:cNvSpPr/>
          <p:nvPr/>
        </p:nvSpPr>
        <p:spPr>
          <a:xfrm>
            <a:off x="643244" y="2292463"/>
            <a:ext cx="654206" cy="86295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Picture 2" descr="What is a Database?">
            <a:extLst>
              <a:ext uri="{FF2B5EF4-FFF2-40B4-BE49-F238E27FC236}">
                <a16:creationId xmlns:a16="http://schemas.microsoft.com/office/drawing/2014/main" id="{2C501B52-9DA7-FC9F-6E36-6988D99DF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14" y="3628288"/>
            <a:ext cx="685919" cy="72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Google Sheets – Applications sur Google Play">
            <a:extLst>
              <a:ext uri="{FF2B5EF4-FFF2-40B4-BE49-F238E27FC236}">
                <a16:creationId xmlns:a16="http://schemas.microsoft.com/office/drawing/2014/main" id="{61AEEE41-E48B-DF9F-6B9E-655EB947D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32" y="4920086"/>
            <a:ext cx="981918" cy="9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DB05DD6-ACC7-0F4E-62C6-84F44C65ED1B}"/>
              </a:ext>
            </a:extLst>
          </p:cNvPr>
          <p:cNvSpPr/>
          <p:nvPr/>
        </p:nvSpPr>
        <p:spPr>
          <a:xfrm>
            <a:off x="1579397" y="2213627"/>
            <a:ext cx="2728395" cy="9494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/>
              <a:t>Collaborateurs CDI, CDD, stagiaires</a:t>
            </a:r>
          </a:p>
          <a:p>
            <a:r>
              <a:rPr lang="fr-FR" dirty="0">
                <a:sym typeface="Wingdings" panose="05000000000000000000" pitchFamily="2" charset="2"/>
              </a:rPr>
              <a:t> outil de paye</a:t>
            </a:r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72D40A9A-2049-F198-8085-4237C92A4B24}"/>
              </a:ext>
            </a:extLst>
          </p:cNvPr>
          <p:cNvSpPr/>
          <p:nvPr/>
        </p:nvSpPr>
        <p:spPr>
          <a:xfrm>
            <a:off x="1370899" y="5064233"/>
            <a:ext cx="2488497" cy="69362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/>
              <a:t>Intérimaires</a:t>
            </a:r>
          </a:p>
          <a:p>
            <a:r>
              <a:rPr lang="fr-FR" dirty="0">
                <a:sym typeface="Wingdings" panose="05000000000000000000" pitchFamily="2" charset="2"/>
              </a:rPr>
              <a:t>fichier par manager</a:t>
            </a:r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412433B-F13F-FCF4-1270-831C50F321D1}"/>
              </a:ext>
            </a:extLst>
          </p:cNvPr>
          <p:cNvSpPr/>
          <p:nvPr/>
        </p:nvSpPr>
        <p:spPr>
          <a:xfrm>
            <a:off x="1278019" y="3645013"/>
            <a:ext cx="2389001" cy="69362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/>
              <a:t>Prestataires extérieurs</a:t>
            </a:r>
          </a:p>
          <a:p>
            <a:r>
              <a:rPr lang="fr-FR" dirty="0">
                <a:sym typeface="Wingdings" panose="05000000000000000000" pitchFamily="2" charset="2"/>
              </a:rPr>
              <a:t> ERP</a:t>
            </a:r>
            <a:endParaRPr lang="fr-FR" dirty="0"/>
          </a:p>
        </p:txBody>
      </p:sp>
      <p:sp>
        <p:nvSpPr>
          <p:cNvPr id="15" name="Organigramme : Disque magnétique 14">
            <a:extLst>
              <a:ext uri="{FF2B5EF4-FFF2-40B4-BE49-F238E27FC236}">
                <a16:creationId xmlns:a16="http://schemas.microsoft.com/office/drawing/2014/main" id="{E7743CC0-8AB2-6D17-7707-BC346002A306}"/>
              </a:ext>
            </a:extLst>
          </p:cNvPr>
          <p:cNvSpPr/>
          <p:nvPr/>
        </p:nvSpPr>
        <p:spPr>
          <a:xfrm>
            <a:off x="8432362" y="2029503"/>
            <a:ext cx="654206" cy="862951"/>
          </a:xfrm>
          <a:prstGeom prst="flowChartMagneticDisk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467CBCC4-D82E-99F0-2CE5-22D0ED16FF68}"/>
              </a:ext>
            </a:extLst>
          </p:cNvPr>
          <p:cNvSpPr/>
          <p:nvPr/>
        </p:nvSpPr>
        <p:spPr>
          <a:xfrm>
            <a:off x="9248280" y="2133915"/>
            <a:ext cx="2728645" cy="69362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/>
              <a:t>Stagiaires non rémunérés</a:t>
            </a:r>
          </a:p>
        </p:txBody>
      </p:sp>
      <p:sp>
        <p:nvSpPr>
          <p:cNvPr id="17" name="Organigramme : Disque magnétique 16">
            <a:extLst>
              <a:ext uri="{FF2B5EF4-FFF2-40B4-BE49-F238E27FC236}">
                <a16:creationId xmlns:a16="http://schemas.microsoft.com/office/drawing/2014/main" id="{F7869CBD-F078-D4D6-D257-13E12161A8DC}"/>
              </a:ext>
            </a:extLst>
          </p:cNvPr>
          <p:cNvSpPr/>
          <p:nvPr/>
        </p:nvSpPr>
        <p:spPr>
          <a:xfrm>
            <a:off x="8348792" y="4613404"/>
            <a:ext cx="654206" cy="862951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9E5C0A60-83D0-9626-700C-01CC2EDF080C}"/>
              </a:ext>
            </a:extLst>
          </p:cNvPr>
          <p:cNvSpPr/>
          <p:nvPr/>
        </p:nvSpPr>
        <p:spPr>
          <a:xfrm>
            <a:off x="9331850" y="4613405"/>
            <a:ext cx="2561506" cy="69362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/>
              <a:t>Collaborateurs CDI, CDD</a:t>
            </a:r>
          </a:p>
          <a:p>
            <a:r>
              <a:rPr lang="fr-FR" dirty="0">
                <a:sym typeface="Wingdings" panose="05000000000000000000" pitchFamily="2" charset="2"/>
              </a:rPr>
              <a:t> outil SIRH</a:t>
            </a:r>
            <a:endParaRPr lang="fr-FR" dirty="0"/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F9F30108-331C-6339-22AD-0F7B4ABA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03ECE104-DBA5-BF31-09C9-AEF72C226EF6}"/>
              </a:ext>
            </a:extLst>
          </p:cNvPr>
          <p:cNvGrpSpPr/>
          <p:nvPr/>
        </p:nvGrpSpPr>
        <p:grpSpPr>
          <a:xfrm>
            <a:off x="5314303" y="2552700"/>
            <a:ext cx="1687136" cy="2060704"/>
            <a:chOff x="5314303" y="2552700"/>
            <a:chExt cx="1687136" cy="206070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B46CB23-870B-A08B-673C-53F3D0A570D2}"/>
                </a:ext>
              </a:extLst>
            </p:cNvPr>
            <p:cNvSpPr/>
            <p:nvPr/>
          </p:nvSpPr>
          <p:spPr>
            <a:xfrm>
              <a:off x="5314303" y="2552700"/>
              <a:ext cx="1687136" cy="206070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Organigramme : Disque magnétique 6">
              <a:extLst>
                <a:ext uri="{FF2B5EF4-FFF2-40B4-BE49-F238E27FC236}">
                  <a16:creationId xmlns:a16="http://schemas.microsoft.com/office/drawing/2014/main" id="{BA18B1D0-2896-7E5F-A3C5-BBA9E5C70488}"/>
                </a:ext>
              </a:extLst>
            </p:cNvPr>
            <p:cNvSpPr/>
            <p:nvPr/>
          </p:nvSpPr>
          <p:spPr>
            <a:xfrm>
              <a:off x="5768897" y="2834498"/>
              <a:ext cx="654206" cy="862951"/>
            </a:xfrm>
            <a:prstGeom prst="flowChartMagneticDisk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Étoile : 5 branches 18">
              <a:extLst>
                <a:ext uri="{FF2B5EF4-FFF2-40B4-BE49-F238E27FC236}">
                  <a16:creationId xmlns:a16="http://schemas.microsoft.com/office/drawing/2014/main" id="{32A965D9-4C3C-99FB-7016-66A39FDF1106}"/>
                </a:ext>
              </a:extLst>
            </p:cNvPr>
            <p:cNvSpPr/>
            <p:nvPr/>
          </p:nvSpPr>
          <p:spPr>
            <a:xfrm>
              <a:off x="6251653" y="2842207"/>
              <a:ext cx="342900" cy="30018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664FA35E-B5F8-57C7-3293-D190AC3AD8FB}"/>
                </a:ext>
              </a:extLst>
            </p:cNvPr>
            <p:cNvSpPr/>
            <p:nvPr/>
          </p:nvSpPr>
          <p:spPr>
            <a:xfrm>
              <a:off x="5355656" y="3820036"/>
              <a:ext cx="1591239" cy="69362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Référentiel</a:t>
              </a:r>
            </a:p>
            <a:p>
              <a:pPr algn="ctr"/>
              <a:r>
                <a:rPr lang="fr-FR" dirty="0"/>
                <a:t>utilisateurs</a:t>
              </a:r>
            </a:p>
          </p:txBody>
        </p:sp>
      </p:grp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9EF34852-7CD0-6F7E-D003-A9923D83698E}"/>
              </a:ext>
            </a:extLst>
          </p:cNvPr>
          <p:cNvSpPr/>
          <p:nvPr/>
        </p:nvSpPr>
        <p:spPr>
          <a:xfrm rot="2330726">
            <a:off x="4281739" y="2942905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 : droite 27">
            <a:extLst>
              <a:ext uri="{FF2B5EF4-FFF2-40B4-BE49-F238E27FC236}">
                <a16:creationId xmlns:a16="http://schemas.microsoft.com/office/drawing/2014/main" id="{356BE145-10BC-81E1-6957-ACAA52B35240}"/>
              </a:ext>
            </a:extLst>
          </p:cNvPr>
          <p:cNvSpPr/>
          <p:nvPr/>
        </p:nvSpPr>
        <p:spPr>
          <a:xfrm rot="21042888">
            <a:off x="3974404" y="3776979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C7B8E600-D163-7145-7F27-53368596E922}"/>
              </a:ext>
            </a:extLst>
          </p:cNvPr>
          <p:cNvSpPr/>
          <p:nvPr/>
        </p:nvSpPr>
        <p:spPr>
          <a:xfrm rot="19857891">
            <a:off x="4124372" y="4803966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 : droite 29">
            <a:extLst>
              <a:ext uri="{FF2B5EF4-FFF2-40B4-BE49-F238E27FC236}">
                <a16:creationId xmlns:a16="http://schemas.microsoft.com/office/drawing/2014/main" id="{0F41F41F-9B65-EB0B-5B34-2BC2A7A4BA6F}"/>
              </a:ext>
            </a:extLst>
          </p:cNvPr>
          <p:cNvSpPr/>
          <p:nvPr/>
        </p:nvSpPr>
        <p:spPr>
          <a:xfrm rot="9471821">
            <a:off x="7241814" y="2653820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 : droite 30">
            <a:extLst>
              <a:ext uri="{FF2B5EF4-FFF2-40B4-BE49-F238E27FC236}">
                <a16:creationId xmlns:a16="http://schemas.microsoft.com/office/drawing/2014/main" id="{5BC9CF5D-F4C1-CF05-AB46-72D8013726B8}"/>
              </a:ext>
            </a:extLst>
          </p:cNvPr>
          <p:cNvSpPr/>
          <p:nvPr/>
        </p:nvSpPr>
        <p:spPr>
          <a:xfrm rot="12824845">
            <a:off x="7188164" y="4422427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93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44DA9A8-3D50-2D4E-34BE-9FBC3CE8741D}"/>
              </a:ext>
            </a:extLst>
          </p:cNvPr>
          <p:cNvSpPr/>
          <p:nvPr/>
        </p:nvSpPr>
        <p:spPr>
          <a:xfrm>
            <a:off x="175807" y="1700871"/>
            <a:ext cx="2659162" cy="440465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46CB23-870B-A08B-673C-53F3D0A570D2}"/>
              </a:ext>
            </a:extLst>
          </p:cNvPr>
          <p:cNvSpPr/>
          <p:nvPr/>
        </p:nvSpPr>
        <p:spPr>
          <a:xfrm>
            <a:off x="9330319" y="2502974"/>
            <a:ext cx="1687136" cy="206070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8E807D0E-7436-6DE7-AA08-933F13F4192F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Constituer un référentiel RH</a:t>
            </a:r>
          </a:p>
        </p:txBody>
      </p:sp>
      <p:sp>
        <p:nvSpPr>
          <p:cNvPr id="4" name="Organigramme : Disque magnétique 3">
            <a:extLst>
              <a:ext uri="{FF2B5EF4-FFF2-40B4-BE49-F238E27FC236}">
                <a16:creationId xmlns:a16="http://schemas.microsoft.com/office/drawing/2014/main" id="{C3D062B9-9DAE-0A78-5CC4-5EB1445131E8}"/>
              </a:ext>
            </a:extLst>
          </p:cNvPr>
          <p:cNvSpPr/>
          <p:nvPr/>
        </p:nvSpPr>
        <p:spPr>
          <a:xfrm>
            <a:off x="643244" y="2061251"/>
            <a:ext cx="654206" cy="86295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Picture 2" descr="What is a Database?">
            <a:extLst>
              <a:ext uri="{FF2B5EF4-FFF2-40B4-BE49-F238E27FC236}">
                <a16:creationId xmlns:a16="http://schemas.microsoft.com/office/drawing/2014/main" id="{2C501B52-9DA7-FC9F-6E36-6988D99DF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14" y="3628288"/>
            <a:ext cx="685919" cy="72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Google Sheets – Applications sur Google Play">
            <a:extLst>
              <a:ext uri="{FF2B5EF4-FFF2-40B4-BE49-F238E27FC236}">
                <a16:creationId xmlns:a16="http://schemas.microsoft.com/office/drawing/2014/main" id="{61AEEE41-E48B-DF9F-6B9E-655EB947D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32" y="4920086"/>
            <a:ext cx="981918" cy="9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rganigramme : Disque magnétique 14">
            <a:extLst>
              <a:ext uri="{FF2B5EF4-FFF2-40B4-BE49-F238E27FC236}">
                <a16:creationId xmlns:a16="http://schemas.microsoft.com/office/drawing/2014/main" id="{E7743CC0-8AB2-6D17-7707-BC346002A306}"/>
              </a:ext>
            </a:extLst>
          </p:cNvPr>
          <p:cNvSpPr/>
          <p:nvPr/>
        </p:nvSpPr>
        <p:spPr>
          <a:xfrm>
            <a:off x="1821602" y="4355362"/>
            <a:ext cx="654206" cy="862951"/>
          </a:xfrm>
          <a:prstGeom prst="flowChartMagneticDisk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Organigramme : Disque magnétique 16">
            <a:extLst>
              <a:ext uri="{FF2B5EF4-FFF2-40B4-BE49-F238E27FC236}">
                <a16:creationId xmlns:a16="http://schemas.microsoft.com/office/drawing/2014/main" id="{F7869CBD-F078-D4D6-D257-13E12161A8DC}"/>
              </a:ext>
            </a:extLst>
          </p:cNvPr>
          <p:cNvSpPr/>
          <p:nvPr/>
        </p:nvSpPr>
        <p:spPr>
          <a:xfrm>
            <a:off x="1869368" y="2746493"/>
            <a:ext cx="654206" cy="862951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F9F30108-331C-6339-22AD-0F7B4ABA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7" name="Organigramme : Disque magnétique 6">
            <a:extLst>
              <a:ext uri="{FF2B5EF4-FFF2-40B4-BE49-F238E27FC236}">
                <a16:creationId xmlns:a16="http://schemas.microsoft.com/office/drawing/2014/main" id="{BA18B1D0-2896-7E5F-A3C5-BBA9E5C70488}"/>
              </a:ext>
            </a:extLst>
          </p:cNvPr>
          <p:cNvSpPr/>
          <p:nvPr/>
        </p:nvSpPr>
        <p:spPr>
          <a:xfrm>
            <a:off x="9784913" y="2784772"/>
            <a:ext cx="654206" cy="862951"/>
          </a:xfrm>
          <a:prstGeom prst="flowChartMagneticDisk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Étoile : 5 branches 18">
            <a:extLst>
              <a:ext uri="{FF2B5EF4-FFF2-40B4-BE49-F238E27FC236}">
                <a16:creationId xmlns:a16="http://schemas.microsoft.com/office/drawing/2014/main" id="{32A965D9-4C3C-99FB-7016-66A39FDF1106}"/>
              </a:ext>
            </a:extLst>
          </p:cNvPr>
          <p:cNvSpPr/>
          <p:nvPr/>
        </p:nvSpPr>
        <p:spPr>
          <a:xfrm>
            <a:off x="10267669" y="2792481"/>
            <a:ext cx="342900" cy="30018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664FA35E-B5F8-57C7-3293-D190AC3AD8FB}"/>
              </a:ext>
            </a:extLst>
          </p:cNvPr>
          <p:cNvSpPr/>
          <p:nvPr/>
        </p:nvSpPr>
        <p:spPr>
          <a:xfrm>
            <a:off x="9371672" y="3770310"/>
            <a:ext cx="1591239" cy="693623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Référentiel</a:t>
            </a:r>
          </a:p>
          <a:p>
            <a:pPr algn="ctr"/>
            <a:r>
              <a:rPr lang="fr-FR" dirty="0"/>
              <a:t>utilisateurs</a:t>
            </a:r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9EF34852-7CD0-6F7E-D003-A9923D83698E}"/>
              </a:ext>
            </a:extLst>
          </p:cNvPr>
          <p:cNvSpPr/>
          <p:nvPr/>
        </p:nvSpPr>
        <p:spPr>
          <a:xfrm>
            <a:off x="3006419" y="3428211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Disque magnétique 11">
            <a:extLst>
              <a:ext uri="{FF2B5EF4-FFF2-40B4-BE49-F238E27FC236}">
                <a16:creationId xmlns:a16="http://schemas.microsoft.com/office/drawing/2014/main" id="{77401D45-5A51-0555-9FAE-7723AA743ED4}"/>
              </a:ext>
            </a:extLst>
          </p:cNvPr>
          <p:cNvSpPr/>
          <p:nvPr/>
        </p:nvSpPr>
        <p:spPr>
          <a:xfrm>
            <a:off x="4431863" y="2784772"/>
            <a:ext cx="654206" cy="862951"/>
          </a:xfrm>
          <a:prstGeom prst="flowChartMagneticDisk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A4744360-35E7-3281-BB7E-BA799A755875}"/>
              </a:ext>
            </a:extLst>
          </p:cNvPr>
          <p:cNvSpPr/>
          <p:nvPr/>
        </p:nvSpPr>
        <p:spPr>
          <a:xfrm>
            <a:off x="4023409" y="3770310"/>
            <a:ext cx="1594856" cy="693623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dédoublonnage</a:t>
            </a:r>
          </a:p>
        </p:txBody>
      </p:sp>
      <p:sp>
        <p:nvSpPr>
          <p:cNvPr id="25" name="Organigramme : Disque magnétique 24">
            <a:extLst>
              <a:ext uri="{FF2B5EF4-FFF2-40B4-BE49-F238E27FC236}">
                <a16:creationId xmlns:a16="http://schemas.microsoft.com/office/drawing/2014/main" id="{D123913F-5014-A1A3-0B3E-C059F6803861}"/>
              </a:ext>
            </a:extLst>
          </p:cNvPr>
          <p:cNvSpPr/>
          <p:nvPr/>
        </p:nvSpPr>
        <p:spPr>
          <a:xfrm>
            <a:off x="6573593" y="2783437"/>
            <a:ext cx="654206" cy="862951"/>
          </a:xfrm>
          <a:prstGeom prst="flowChartMagneticDisk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2B99D76A-2FCA-5B9E-EBC2-DF78ECFD03BE}"/>
              </a:ext>
            </a:extLst>
          </p:cNvPr>
          <p:cNvSpPr/>
          <p:nvPr/>
        </p:nvSpPr>
        <p:spPr>
          <a:xfrm>
            <a:off x="6165139" y="3768975"/>
            <a:ext cx="1594856" cy="693623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Fusion des contrats</a:t>
            </a:r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EC8A7B56-1699-90EF-AF1E-A091EAE2840E}"/>
              </a:ext>
            </a:extLst>
          </p:cNvPr>
          <p:cNvSpPr/>
          <p:nvPr/>
        </p:nvSpPr>
        <p:spPr>
          <a:xfrm>
            <a:off x="8037747" y="3426980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 : droite 32">
            <a:extLst>
              <a:ext uri="{FF2B5EF4-FFF2-40B4-BE49-F238E27FC236}">
                <a16:creationId xmlns:a16="http://schemas.microsoft.com/office/drawing/2014/main" id="{21284C8E-86EC-D2FC-E7B0-28CE67A88703}"/>
              </a:ext>
            </a:extLst>
          </p:cNvPr>
          <p:cNvSpPr/>
          <p:nvPr/>
        </p:nvSpPr>
        <p:spPr>
          <a:xfrm>
            <a:off x="5355632" y="3427901"/>
            <a:ext cx="1032512" cy="18246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81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1" grpId="0" animBg="1"/>
      <p:bldP spid="4" grpId="0" animBg="1"/>
      <p:bldP spid="15" grpId="0" animBg="1"/>
      <p:bldP spid="17" grpId="0" animBg="1"/>
      <p:bldP spid="7" grpId="0" animBg="1"/>
      <p:bldP spid="19" grpId="0" animBg="1"/>
      <p:bldP spid="20" grpId="0" animBg="1"/>
      <p:bldP spid="27" grpId="0" animBg="1"/>
      <p:bldP spid="12" grpId="0" animBg="1"/>
      <p:bldP spid="23" grpId="0" animBg="1"/>
      <p:bldP spid="25" grpId="0" animBg="1"/>
      <p:bldP spid="26" grpId="0" animBg="1"/>
      <p:bldP spid="32" grpId="0" animBg="1"/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D651A844-3884-98BD-FC20-4F8CE957F8F2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Cas client</a:t>
            </a:r>
          </a:p>
        </p:txBody>
      </p:sp>
      <p:sp>
        <p:nvSpPr>
          <p:cNvPr id="6" name="Organigramme : Disque magnétique 5">
            <a:extLst>
              <a:ext uri="{FF2B5EF4-FFF2-40B4-BE49-F238E27FC236}">
                <a16:creationId xmlns:a16="http://schemas.microsoft.com/office/drawing/2014/main" id="{B2D0F4CC-8E3F-D8E6-E463-BA0055721170}"/>
              </a:ext>
            </a:extLst>
          </p:cNvPr>
          <p:cNvSpPr/>
          <p:nvPr/>
        </p:nvSpPr>
        <p:spPr>
          <a:xfrm>
            <a:off x="5001263" y="2663723"/>
            <a:ext cx="869950" cy="1190289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2C69FA5-4F5F-5BCB-E193-C4BCA272148E}"/>
              </a:ext>
            </a:extLst>
          </p:cNvPr>
          <p:cNvSpPr txBox="1"/>
          <p:nvPr/>
        </p:nvSpPr>
        <p:spPr>
          <a:xfrm>
            <a:off x="191199" y="2734070"/>
            <a:ext cx="1768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6 outils de paie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49A2B429-3824-A322-DB92-420DDC9CE776}"/>
              </a:ext>
            </a:extLst>
          </p:cNvPr>
          <p:cNvSpPr/>
          <p:nvPr/>
        </p:nvSpPr>
        <p:spPr>
          <a:xfrm rot="885072">
            <a:off x="3978196" y="3140370"/>
            <a:ext cx="956120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Disque magnétique 13">
            <a:extLst>
              <a:ext uri="{FF2B5EF4-FFF2-40B4-BE49-F238E27FC236}">
                <a16:creationId xmlns:a16="http://schemas.microsoft.com/office/drawing/2014/main" id="{A69DF464-4784-41D9-18DA-590E077FAA32}"/>
              </a:ext>
            </a:extLst>
          </p:cNvPr>
          <p:cNvSpPr/>
          <p:nvPr/>
        </p:nvSpPr>
        <p:spPr>
          <a:xfrm>
            <a:off x="10189751" y="2623324"/>
            <a:ext cx="869950" cy="1190289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Organigramme : Disque magnétique 14">
            <a:extLst>
              <a:ext uri="{FF2B5EF4-FFF2-40B4-BE49-F238E27FC236}">
                <a16:creationId xmlns:a16="http://schemas.microsoft.com/office/drawing/2014/main" id="{BE739EF3-1DF9-924B-E7A9-F47C69FE71FC}"/>
              </a:ext>
            </a:extLst>
          </p:cNvPr>
          <p:cNvSpPr/>
          <p:nvPr/>
        </p:nvSpPr>
        <p:spPr>
          <a:xfrm>
            <a:off x="2812049" y="2113236"/>
            <a:ext cx="407401" cy="49089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Organigramme : Disque magnétique 18">
            <a:extLst>
              <a:ext uri="{FF2B5EF4-FFF2-40B4-BE49-F238E27FC236}">
                <a16:creationId xmlns:a16="http://schemas.microsoft.com/office/drawing/2014/main" id="{00E5A86E-4C74-A55E-8298-9BE1FA3DEDA7}"/>
              </a:ext>
            </a:extLst>
          </p:cNvPr>
          <p:cNvSpPr/>
          <p:nvPr/>
        </p:nvSpPr>
        <p:spPr>
          <a:xfrm>
            <a:off x="2259423" y="2358684"/>
            <a:ext cx="407401" cy="49089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Organigramme : Disque magnétique 19">
            <a:extLst>
              <a:ext uri="{FF2B5EF4-FFF2-40B4-BE49-F238E27FC236}">
                <a16:creationId xmlns:a16="http://schemas.microsoft.com/office/drawing/2014/main" id="{8DE23FF9-947F-A0AB-B556-F70B493A7206}"/>
              </a:ext>
            </a:extLst>
          </p:cNvPr>
          <p:cNvSpPr/>
          <p:nvPr/>
        </p:nvSpPr>
        <p:spPr>
          <a:xfrm>
            <a:off x="2755199" y="2787863"/>
            <a:ext cx="407401" cy="49089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Organigramme : Disque magnétique 20">
            <a:extLst>
              <a:ext uri="{FF2B5EF4-FFF2-40B4-BE49-F238E27FC236}">
                <a16:creationId xmlns:a16="http://schemas.microsoft.com/office/drawing/2014/main" id="{82DF5590-28A3-0A53-1C3C-7668F3116B69}"/>
              </a:ext>
            </a:extLst>
          </p:cNvPr>
          <p:cNvSpPr/>
          <p:nvPr/>
        </p:nvSpPr>
        <p:spPr>
          <a:xfrm>
            <a:off x="3374950" y="2450813"/>
            <a:ext cx="407401" cy="49089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Organigramme : Disque magnétique 21">
            <a:extLst>
              <a:ext uri="{FF2B5EF4-FFF2-40B4-BE49-F238E27FC236}">
                <a16:creationId xmlns:a16="http://schemas.microsoft.com/office/drawing/2014/main" id="{F6C96254-A9A8-3360-C0ED-72F5F8E58473}"/>
              </a:ext>
            </a:extLst>
          </p:cNvPr>
          <p:cNvSpPr/>
          <p:nvPr/>
        </p:nvSpPr>
        <p:spPr>
          <a:xfrm>
            <a:off x="3246798" y="3212044"/>
            <a:ext cx="407401" cy="49089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Organigramme : Disque magnétique 22">
            <a:extLst>
              <a:ext uri="{FF2B5EF4-FFF2-40B4-BE49-F238E27FC236}">
                <a16:creationId xmlns:a16="http://schemas.microsoft.com/office/drawing/2014/main" id="{86D3F4FE-D5AF-C0C9-71EB-4D1D423BBFA3}"/>
              </a:ext>
            </a:extLst>
          </p:cNvPr>
          <p:cNvSpPr/>
          <p:nvPr/>
        </p:nvSpPr>
        <p:spPr>
          <a:xfrm>
            <a:off x="2239872" y="3209912"/>
            <a:ext cx="407401" cy="49089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4" name="Picture 6" descr="Google Sheets – Applications sur Google Play">
            <a:extLst>
              <a:ext uri="{FF2B5EF4-FFF2-40B4-BE49-F238E27FC236}">
                <a16:creationId xmlns:a16="http://schemas.microsoft.com/office/drawing/2014/main" id="{01486F7B-3A8E-91C9-CC9D-7D16030F5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671" y="4111023"/>
            <a:ext cx="981918" cy="9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E9823E49-F74F-F26F-1D71-AB6BF8B629D0}"/>
              </a:ext>
            </a:extLst>
          </p:cNvPr>
          <p:cNvSpPr txBox="1"/>
          <p:nvPr/>
        </p:nvSpPr>
        <p:spPr>
          <a:xfrm>
            <a:off x="831101" y="4342196"/>
            <a:ext cx="1816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Fichier Entrées/Sorties</a:t>
            </a:r>
          </a:p>
        </p:txBody>
      </p:sp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8C3E34A5-EE48-E6A8-504D-FCFB46BC877A}"/>
              </a:ext>
            </a:extLst>
          </p:cNvPr>
          <p:cNvSpPr/>
          <p:nvPr/>
        </p:nvSpPr>
        <p:spPr>
          <a:xfrm rot="19582603">
            <a:off x="3716270" y="3904164"/>
            <a:ext cx="1319940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8B4EC6E-1EF6-ECF1-AE69-30C742EFCCD6}"/>
              </a:ext>
            </a:extLst>
          </p:cNvPr>
          <p:cNvSpPr txBox="1"/>
          <p:nvPr/>
        </p:nvSpPr>
        <p:spPr>
          <a:xfrm>
            <a:off x="4528152" y="4043119"/>
            <a:ext cx="1816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Référentiel</a:t>
            </a:r>
          </a:p>
          <a:p>
            <a:pPr algn="ctr"/>
            <a:r>
              <a:rPr lang="fr-FR" dirty="0"/>
              <a:t>centralisé</a:t>
            </a:r>
          </a:p>
          <a:p>
            <a:pPr algn="ctr"/>
            <a:r>
              <a:rPr lang="fr-FR" dirty="0"/>
              <a:t>brut</a:t>
            </a:r>
          </a:p>
        </p:txBody>
      </p:sp>
      <p:sp>
        <p:nvSpPr>
          <p:cNvPr id="28" name="Flèche : droite 27">
            <a:extLst>
              <a:ext uri="{FF2B5EF4-FFF2-40B4-BE49-F238E27FC236}">
                <a16:creationId xmlns:a16="http://schemas.microsoft.com/office/drawing/2014/main" id="{0E27A1CC-6554-03AE-D637-36C42A8A41D9}"/>
              </a:ext>
            </a:extLst>
          </p:cNvPr>
          <p:cNvSpPr/>
          <p:nvPr/>
        </p:nvSpPr>
        <p:spPr>
          <a:xfrm>
            <a:off x="6048340" y="3177078"/>
            <a:ext cx="3629059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CD163D9-A3F7-08BD-F51D-C22EE718F78A}"/>
              </a:ext>
            </a:extLst>
          </p:cNvPr>
          <p:cNvSpPr txBox="1"/>
          <p:nvPr/>
        </p:nvSpPr>
        <p:spPr>
          <a:xfrm>
            <a:off x="9953196" y="3955706"/>
            <a:ext cx="1343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Référentiel</a:t>
            </a:r>
          </a:p>
          <a:p>
            <a:pPr algn="ctr"/>
            <a:r>
              <a:rPr lang="fr-FR" dirty="0"/>
              <a:t>retraité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90AD89C3-CBF2-8DCB-F281-732B98156756}"/>
              </a:ext>
            </a:extLst>
          </p:cNvPr>
          <p:cNvSpPr/>
          <p:nvPr/>
        </p:nvSpPr>
        <p:spPr>
          <a:xfrm>
            <a:off x="6837950" y="1843700"/>
            <a:ext cx="2063750" cy="2895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Fusion sur matricule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56D58389-19C0-06CA-33CA-A815D5B66C10}"/>
              </a:ext>
            </a:extLst>
          </p:cNvPr>
          <p:cNvSpPr/>
          <p:nvPr/>
        </p:nvSpPr>
        <p:spPr>
          <a:xfrm>
            <a:off x="6837950" y="2302611"/>
            <a:ext cx="2063750" cy="2895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Regroupement contrats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05CB66A7-E4D0-82F1-6D3E-D94AF94208D2}"/>
              </a:ext>
            </a:extLst>
          </p:cNvPr>
          <p:cNvSpPr/>
          <p:nvPr/>
        </p:nvSpPr>
        <p:spPr>
          <a:xfrm>
            <a:off x="6837950" y="2775865"/>
            <a:ext cx="2063750" cy="2895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Priorisation informations</a:t>
            </a:r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6B6B72CD-9224-ECDF-4E16-5DC5EC85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11802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BC3304AA-0E8C-43F7-86C9-95E18BF315D3}"/>
              </a:ext>
            </a:extLst>
          </p:cNvPr>
          <p:cNvSpPr/>
          <p:nvPr/>
        </p:nvSpPr>
        <p:spPr>
          <a:xfrm>
            <a:off x="412614" y="1890987"/>
            <a:ext cx="112396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« De quelles informations a-t-on besoin pour créer les comptes ? »</a:t>
            </a:r>
          </a:p>
          <a:p>
            <a:pPr marL="457200" indent="-457200">
              <a:buFontTx/>
              <a:buChar char="-"/>
            </a:pPr>
            <a:endParaRPr lang="fr-FR" altLang="ko-KR" sz="3000" dirty="0">
              <a:solidFill>
                <a:srgbClr val="2C3C53"/>
              </a:solidFill>
              <a:cs typeface="Arial" pitchFamily="34" charset="0"/>
            </a:endParaRP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Catégoriser :</a:t>
            </a:r>
          </a:p>
          <a:p>
            <a:pPr marL="914400" lvl="1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Nom, prénom, matricule</a:t>
            </a:r>
          </a:p>
          <a:p>
            <a:pPr marL="914400" lvl="1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Date d’arrivée, date de départ</a:t>
            </a:r>
          </a:p>
          <a:p>
            <a:pPr marL="914400" lvl="1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Fonction, service…</a:t>
            </a:r>
          </a:p>
          <a:p>
            <a:pPr marL="914400" lvl="1" indent="-457200">
              <a:buFontTx/>
              <a:buChar char="-"/>
            </a:pPr>
            <a:endParaRPr lang="fr-FR" altLang="ko-KR" sz="3000" dirty="0">
              <a:solidFill>
                <a:srgbClr val="2C3C53"/>
              </a:solidFill>
              <a:cs typeface="Arial" pitchFamily="34" charset="0"/>
            </a:endParaRP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Oublier les champs inutiles  : N° de sécu, date d’anniversaire, salaire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A03708F8-B3B1-9414-DE15-2BAB1DEB44D3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Identifier les attributs nécessaires pour créer les comptes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2456220F-6C0D-F508-9040-FDC51B09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82029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1921188" y="2613392"/>
            <a:ext cx="9360894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Propagation des </a:t>
            </a:r>
            <a:r>
              <a:rPr lang="en-US" altLang="ko-KR" sz="5000" dirty="0" err="1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informations</a:t>
            </a:r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 </a:t>
            </a:r>
            <a:r>
              <a:rPr lang="en-US" altLang="ko-KR" sz="5000" dirty="0" err="1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vers</a:t>
            </a:r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 les </a:t>
            </a:r>
            <a:r>
              <a:rPr lang="en-US" altLang="ko-KR" sz="5000" dirty="0" err="1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identités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AD4372-B3D4-43E9-8A37-B8BE6723F61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51EF8DD3-0638-D6AB-33BD-B0836A16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4242950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500F40E-5F86-FB06-345C-350F9B0A7AC7}"/>
              </a:ext>
            </a:extLst>
          </p:cNvPr>
          <p:cNvSpPr/>
          <p:nvPr/>
        </p:nvSpPr>
        <p:spPr>
          <a:xfrm>
            <a:off x="534916" y="2126803"/>
            <a:ext cx="3256030" cy="8319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Prénom =&gt; </a:t>
            </a:r>
            <a:r>
              <a:rPr lang="fr-FR" i="1" dirty="0" err="1">
                <a:solidFill>
                  <a:schemeClr val="accent1"/>
                </a:solidFill>
              </a:rPr>
              <a:t>FirstName</a:t>
            </a:r>
            <a:endParaRPr lang="fr-FR" i="1" dirty="0">
              <a:solidFill>
                <a:schemeClr val="accent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Nom =&gt; </a:t>
            </a:r>
            <a:r>
              <a:rPr lang="fr-FR" i="1" dirty="0" err="1">
                <a:solidFill>
                  <a:schemeClr val="accent1"/>
                </a:solidFill>
              </a:rPr>
              <a:t>LastName</a:t>
            </a:r>
            <a:endParaRPr lang="fr-FR" i="1" dirty="0">
              <a:solidFill>
                <a:schemeClr val="accent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A03708F8-B3B1-9414-DE15-2BAB1DEB44D3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Transformation / calcul des attributs des unités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2456220F-6C0D-F508-9040-FDC51B09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3CC453D-A381-5263-A5EE-6F1C50E203B1}"/>
              </a:ext>
            </a:extLst>
          </p:cNvPr>
          <p:cNvSpPr/>
          <p:nvPr/>
        </p:nvSpPr>
        <p:spPr>
          <a:xfrm>
            <a:off x="666747" y="1890987"/>
            <a:ext cx="2667000" cy="300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Transmission simple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E4CC2EB-C8F5-FFAB-CCFE-D24685BBEB96}"/>
              </a:ext>
            </a:extLst>
          </p:cNvPr>
          <p:cNvSpPr/>
          <p:nvPr/>
        </p:nvSpPr>
        <p:spPr>
          <a:xfrm>
            <a:off x="534916" y="3778919"/>
            <a:ext cx="3256030" cy="9177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p.nom@domaine.fr =&gt; </a:t>
            </a:r>
            <a:r>
              <a:rPr lang="fr-FR" i="1" dirty="0">
                <a:solidFill>
                  <a:schemeClr val="accent1"/>
                </a:solidFill>
              </a:rPr>
              <a:t>email</a:t>
            </a:r>
          </a:p>
          <a:p>
            <a:r>
              <a:rPr lang="fr-FR" dirty="0" err="1">
                <a:solidFill>
                  <a:schemeClr val="tx1"/>
                </a:solidFill>
              </a:rPr>
              <a:t>prenom.nom</a:t>
            </a:r>
            <a:r>
              <a:rPr lang="fr-FR" dirty="0">
                <a:solidFill>
                  <a:schemeClr val="tx1"/>
                </a:solidFill>
              </a:rPr>
              <a:t> =&gt; </a:t>
            </a:r>
            <a:r>
              <a:rPr lang="fr-FR" i="1" dirty="0">
                <a:solidFill>
                  <a:schemeClr val="accent1"/>
                </a:solidFill>
              </a:rPr>
              <a:t>UPN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220D4BF-844D-EF11-CE47-46B1156A8915}"/>
              </a:ext>
            </a:extLst>
          </p:cNvPr>
          <p:cNvSpPr/>
          <p:nvPr/>
        </p:nvSpPr>
        <p:spPr>
          <a:xfrm>
            <a:off x="666747" y="3543103"/>
            <a:ext cx="2667000" cy="300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Transformation simple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8E3FCA0-56C7-F69F-6DAF-3F4810A29C24}"/>
              </a:ext>
            </a:extLst>
          </p:cNvPr>
          <p:cNvSpPr/>
          <p:nvPr/>
        </p:nvSpPr>
        <p:spPr>
          <a:xfrm>
            <a:off x="4380259" y="2091240"/>
            <a:ext cx="7144994" cy="10336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« Agence Lyon »     =&gt;     « 69002 »     =&gt;     </a:t>
            </a:r>
            <a:r>
              <a:rPr lang="fr-FR" i="1" dirty="0" err="1">
                <a:solidFill>
                  <a:schemeClr val="accent1"/>
                </a:solidFill>
              </a:rPr>
              <a:t>ZipCode</a:t>
            </a:r>
            <a:endParaRPr lang="fr-FR" dirty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« Service commercial »     =&gt;     « GRP_COMMERCIAUX »      =&gt;     </a:t>
            </a:r>
            <a:r>
              <a:rPr lang="fr-FR" i="1" dirty="0">
                <a:solidFill>
                  <a:schemeClr val="accent1"/>
                </a:solidFill>
              </a:rPr>
              <a:t>Groups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25ADCA16-23A9-1F49-2595-1703A3D16D3A}"/>
              </a:ext>
            </a:extLst>
          </p:cNvPr>
          <p:cNvSpPr/>
          <p:nvPr/>
        </p:nvSpPr>
        <p:spPr>
          <a:xfrm>
            <a:off x="4725469" y="1892140"/>
            <a:ext cx="3819518" cy="300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Transformation par référentiel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FAABAB8-E681-6963-7B16-412278DCBEA7}"/>
              </a:ext>
            </a:extLst>
          </p:cNvPr>
          <p:cNvSpPr/>
          <p:nvPr/>
        </p:nvSpPr>
        <p:spPr>
          <a:xfrm>
            <a:off x="4380259" y="3741842"/>
            <a:ext cx="7144994" cy="13757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« si l’utilisateur est dans le service xxx et que son site de rattachement est « Paris » alors on renseigne « xx » dans le champ « ExtensionAttribute1 »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B9AB348-296D-3455-E33D-B05A04B04DB0}"/>
              </a:ext>
            </a:extLst>
          </p:cNvPr>
          <p:cNvSpPr/>
          <p:nvPr/>
        </p:nvSpPr>
        <p:spPr>
          <a:xfrm>
            <a:off x="4725468" y="3543103"/>
            <a:ext cx="4560771" cy="300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Transformation par matrice conditionnelle</a:t>
            </a:r>
          </a:p>
        </p:txBody>
      </p:sp>
    </p:spTree>
    <p:extLst>
      <p:ext uri="{BB962C8B-B14F-4D97-AF65-F5344CB8AC3E}">
        <p14:creationId xmlns:p14="http://schemas.microsoft.com/office/powerpoint/2010/main" val="10197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CE4054B6-ECE0-5FE4-19B6-DD822118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F63FEC7-F9F4-A4B0-1E2D-A5E45BC92B99}"/>
              </a:ext>
            </a:extLst>
          </p:cNvPr>
          <p:cNvSpPr txBox="1"/>
          <p:nvPr/>
        </p:nvSpPr>
        <p:spPr>
          <a:xfrm>
            <a:off x="725214" y="1997839"/>
            <a:ext cx="960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Tx/>
              <a:buChar char="-"/>
            </a:pPr>
            <a:r>
              <a:rPr lang="fr-FR" sz="3600" dirty="0"/>
              <a:t>Arrivée, mouvement , départ</a:t>
            </a:r>
          </a:p>
          <a:p>
            <a:pPr marL="1028700" lvl="1" indent="-571500">
              <a:buFontTx/>
              <a:buChar char="-"/>
            </a:pPr>
            <a:r>
              <a:rPr lang="fr-FR" sz="3600" dirty="0"/>
              <a:t>Fausse arrivée (no show)</a:t>
            </a:r>
          </a:p>
          <a:p>
            <a:pPr marL="1028700" lvl="1" indent="-571500">
              <a:buFontTx/>
              <a:buChar char="-"/>
            </a:pPr>
            <a:r>
              <a:rPr lang="fr-FR" sz="3600" dirty="0"/>
              <a:t>Faux départ</a:t>
            </a:r>
          </a:p>
          <a:p>
            <a:pPr marL="1028700" lvl="1" indent="-571500">
              <a:buFontTx/>
              <a:buChar char="-"/>
            </a:pPr>
            <a:r>
              <a:rPr lang="fr-FR" sz="3600" dirty="0"/>
              <a:t>« Bad </a:t>
            </a:r>
            <a:r>
              <a:rPr lang="fr-FR" sz="3600" dirty="0" err="1"/>
              <a:t>leaver</a:t>
            </a:r>
            <a:r>
              <a:rPr lang="fr-FR" sz="3600" dirty="0"/>
              <a:t> »</a:t>
            </a:r>
          </a:p>
          <a:p>
            <a:pPr marL="1028700" lvl="1" indent="-571500">
              <a:buFontTx/>
              <a:buChar char="-"/>
            </a:pPr>
            <a:r>
              <a:rPr lang="fr-FR" sz="3600" dirty="0"/>
              <a:t>Mouvement avec transition</a:t>
            </a:r>
          </a:p>
        </p:txBody>
      </p:sp>
      <p:sp>
        <p:nvSpPr>
          <p:cNvPr id="5" name="직사각형 2">
            <a:extLst>
              <a:ext uri="{FF2B5EF4-FFF2-40B4-BE49-F238E27FC236}">
                <a16:creationId xmlns:a16="http://schemas.microsoft.com/office/drawing/2014/main" id="{890A7A96-DB9B-2F15-5819-83F16E1E682D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Cycle de vie d’un utilisateur</a:t>
            </a:r>
          </a:p>
        </p:txBody>
      </p:sp>
    </p:spTree>
    <p:extLst>
      <p:ext uri="{BB962C8B-B14F-4D97-AF65-F5344CB8AC3E}">
        <p14:creationId xmlns:p14="http://schemas.microsoft.com/office/powerpoint/2010/main" val="174963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0C829-4BB7-5CA4-7DBC-48D484F4A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6C45FDEE-6836-6B21-4E16-165B8A5AE971}"/>
              </a:ext>
            </a:extLst>
          </p:cNvPr>
          <p:cNvSpPr/>
          <p:nvPr/>
        </p:nvSpPr>
        <p:spPr>
          <a:xfrm>
            <a:off x="514357" y="2732230"/>
            <a:ext cx="1142993" cy="18953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6DFAB9-9C5A-B97B-80F4-AE9FBBEB93E9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F922F63-3F39-9EAF-04B2-2233BDA20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88A88527-925E-C054-52F4-E7F6040DA37D}"/>
              </a:ext>
            </a:extLst>
          </p:cNvPr>
          <p:cNvSpPr/>
          <p:nvPr/>
        </p:nvSpPr>
        <p:spPr>
          <a:xfrm>
            <a:off x="5488361" y="3236512"/>
            <a:ext cx="1287853" cy="7518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Matrice de </a:t>
            </a:r>
          </a:p>
          <a:p>
            <a:pPr algn="ctr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conversion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A51B28B2-31B8-BF2C-5F28-D23B99F139E7}"/>
              </a:ext>
            </a:extLst>
          </p:cNvPr>
          <p:cNvGrpSpPr/>
          <p:nvPr/>
        </p:nvGrpSpPr>
        <p:grpSpPr>
          <a:xfrm>
            <a:off x="7555447" y="1985294"/>
            <a:ext cx="604322" cy="603199"/>
            <a:chOff x="7555447" y="1658269"/>
            <a:chExt cx="604322" cy="603199"/>
          </a:xfrm>
        </p:grpSpPr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563F8C88-27BC-9428-3F4C-57EA7EB4C789}"/>
                </a:ext>
              </a:extLst>
            </p:cNvPr>
            <p:cNvSpPr/>
            <p:nvPr/>
          </p:nvSpPr>
          <p:spPr>
            <a:xfrm>
              <a:off x="7555447" y="1658269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97AEFF88-982D-9607-6B98-545D3078D7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859" y="1737624"/>
              <a:ext cx="428728" cy="42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2CEB16DD-86AC-88AE-C8C7-4908009DB8C3}"/>
              </a:ext>
            </a:extLst>
          </p:cNvPr>
          <p:cNvGrpSpPr/>
          <p:nvPr/>
        </p:nvGrpSpPr>
        <p:grpSpPr>
          <a:xfrm>
            <a:off x="7571135" y="4109053"/>
            <a:ext cx="604322" cy="603199"/>
            <a:chOff x="7571135" y="3782028"/>
            <a:chExt cx="604322" cy="603199"/>
          </a:xfrm>
        </p:grpSpPr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7632E8A0-9B03-05E0-DB5F-48F23C2B1473}"/>
                </a:ext>
              </a:extLst>
            </p:cNvPr>
            <p:cNvSpPr/>
            <p:nvPr/>
          </p:nvSpPr>
          <p:spPr>
            <a:xfrm>
              <a:off x="7571135" y="3782028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D3BBDA49-A942-9355-17AC-970FB7770F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655547" y="3861383"/>
              <a:ext cx="428728" cy="42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A0033069-44A2-6528-4246-68B100F8FF9B}"/>
              </a:ext>
            </a:extLst>
          </p:cNvPr>
          <p:cNvSpPr txBox="1"/>
          <p:nvPr/>
        </p:nvSpPr>
        <p:spPr>
          <a:xfrm>
            <a:off x="8259869" y="1943091"/>
            <a:ext cx="379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Login</a:t>
            </a:r>
            <a:r>
              <a:rPr lang="fr-FR" sz="1400" dirty="0"/>
              <a:t> : </a:t>
            </a:r>
            <a:r>
              <a:rPr lang="fr-FR" sz="1400" dirty="0" err="1"/>
              <a:t>erika.abouquet</a:t>
            </a:r>
            <a:endParaRPr lang="fr-FR" sz="1400" dirty="0"/>
          </a:p>
          <a:p>
            <a:r>
              <a:rPr lang="fr-FR" sz="1400" b="1" dirty="0"/>
              <a:t>OU</a:t>
            </a:r>
            <a:r>
              <a:rPr lang="fr-FR" sz="1400" dirty="0"/>
              <a:t> : </a:t>
            </a:r>
            <a:r>
              <a:rPr lang="en-US" sz="1400" b="0" i="0" dirty="0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CN=</a:t>
            </a:r>
            <a:r>
              <a:rPr lang="en-US" sz="1400" b="0" i="0" dirty="0" err="1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Users,DC</a:t>
            </a:r>
            <a:r>
              <a:rPr lang="en-US" sz="1400" b="0" i="0" dirty="0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=</a:t>
            </a:r>
            <a:r>
              <a:rPr lang="en-US" sz="1400" b="0" i="0" dirty="0" err="1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contoso,DC</a:t>
            </a:r>
            <a:r>
              <a:rPr lang="en-US" sz="1400" b="0" i="0" dirty="0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=local</a:t>
            </a:r>
            <a:endParaRPr lang="fr-FR" sz="14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AAD3A1D-10FC-B10D-D729-EC08F2C17565}"/>
              </a:ext>
            </a:extLst>
          </p:cNvPr>
          <p:cNvSpPr txBox="1"/>
          <p:nvPr/>
        </p:nvSpPr>
        <p:spPr>
          <a:xfrm>
            <a:off x="8259869" y="2986097"/>
            <a:ext cx="3741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Email</a:t>
            </a:r>
            <a:r>
              <a:rPr lang="fr-FR" sz="1400" dirty="0"/>
              <a:t> : erika.abouquet@ext.domain.com</a:t>
            </a:r>
          </a:p>
          <a:p>
            <a:r>
              <a:rPr lang="fr-FR" sz="1400" b="1" dirty="0"/>
              <a:t>Groupes</a:t>
            </a:r>
            <a:r>
              <a:rPr lang="fr-FR" sz="1400" dirty="0"/>
              <a:t> : COMMERCIAUX, SITE_PARIS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4BF6138-FA9F-1086-82A5-1BFEE0150DF7}"/>
              </a:ext>
            </a:extLst>
          </p:cNvPr>
          <p:cNvSpPr txBox="1"/>
          <p:nvPr/>
        </p:nvSpPr>
        <p:spPr>
          <a:xfrm>
            <a:off x="8259869" y="4060798"/>
            <a:ext cx="3505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Login</a:t>
            </a:r>
            <a:r>
              <a:rPr lang="fr-FR" sz="1400" dirty="0"/>
              <a:t> : erika.abouquet@ext.domain.com</a:t>
            </a:r>
          </a:p>
          <a:p>
            <a:r>
              <a:rPr lang="fr-FR" sz="1400" b="1" dirty="0"/>
              <a:t>Profile</a:t>
            </a:r>
            <a:r>
              <a:rPr lang="fr-FR" sz="1400" dirty="0"/>
              <a:t> : </a:t>
            </a:r>
            <a:r>
              <a:rPr lang="fr-FR" sz="1400" dirty="0" err="1"/>
              <a:t>read-only</a:t>
            </a:r>
            <a:endParaRPr lang="fr-FR" sz="1400" dirty="0"/>
          </a:p>
        </p:txBody>
      </p:sp>
      <p:pic>
        <p:nvPicPr>
          <p:cNvPr id="21" name="Picture 2" descr="Pin on *-***-***-**** msn tech support number usa">
            <a:extLst>
              <a:ext uri="{FF2B5EF4-FFF2-40B4-BE49-F238E27FC236}">
                <a16:creationId xmlns:a16="http://schemas.microsoft.com/office/drawing/2014/main" id="{41219B78-EEBB-20FC-BF30-5426E4BBE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53" y="2886675"/>
            <a:ext cx="682678" cy="68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Symbole de documents - Icônes interface gratuites">
            <a:extLst>
              <a:ext uri="{FF2B5EF4-FFF2-40B4-BE49-F238E27FC236}">
                <a16:creationId xmlns:a16="http://schemas.microsoft.com/office/drawing/2014/main" id="{EECEC475-E61F-D20C-8104-3CE0B71FC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53" y="3769095"/>
            <a:ext cx="604322" cy="60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D367EBD-0915-5FFA-0483-31EC83FFF206}"/>
              </a:ext>
            </a:extLst>
          </p:cNvPr>
          <p:cNvSpPr/>
          <p:nvPr/>
        </p:nvSpPr>
        <p:spPr>
          <a:xfrm>
            <a:off x="1945067" y="1897203"/>
            <a:ext cx="2800350" cy="1202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Nom : </a:t>
            </a:r>
            <a:r>
              <a:rPr lang="fr-FR" dirty="0" err="1"/>
              <a:t>Abouquet</a:t>
            </a:r>
            <a:endParaRPr lang="fr-FR" dirty="0"/>
          </a:p>
          <a:p>
            <a:r>
              <a:rPr lang="fr-FR" dirty="0"/>
              <a:t>Prénom : Erika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5BB0F31C-54AB-E1A4-4A05-E491AA61D6D8}"/>
              </a:ext>
            </a:extLst>
          </p:cNvPr>
          <p:cNvSpPr/>
          <p:nvPr/>
        </p:nvSpPr>
        <p:spPr>
          <a:xfrm>
            <a:off x="1939884" y="3288560"/>
            <a:ext cx="2800350" cy="7518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Date de début de contrat</a:t>
            </a:r>
          </a:p>
          <a:p>
            <a:r>
              <a:rPr lang="fr-FR" dirty="0"/>
              <a:t>Date de fin de contrat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E8EC2B0C-65D8-6104-6AFB-5B290A617ACE}"/>
              </a:ext>
            </a:extLst>
          </p:cNvPr>
          <p:cNvSpPr/>
          <p:nvPr/>
        </p:nvSpPr>
        <p:spPr>
          <a:xfrm>
            <a:off x="1939884" y="4235907"/>
            <a:ext cx="2800350" cy="1501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Fonction</a:t>
            </a:r>
          </a:p>
          <a:p>
            <a:r>
              <a:rPr lang="fr-FR" dirty="0"/>
              <a:t>Département</a:t>
            </a:r>
          </a:p>
          <a:p>
            <a:r>
              <a:rPr lang="fr-FR" dirty="0"/>
              <a:t>Structure juridique</a:t>
            </a:r>
          </a:p>
          <a:p>
            <a:r>
              <a:rPr lang="fr-FR" dirty="0"/>
              <a:t>Type de contrat</a:t>
            </a:r>
          </a:p>
          <a:p>
            <a:r>
              <a:rPr lang="fr-FR" dirty="0"/>
              <a:t>….</a:t>
            </a:r>
          </a:p>
        </p:txBody>
      </p:sp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D4158F03-0D13-16A6-28BE-2C0B0ADA16D4}"/>
              </a:ext>
            </a:extLst>
          </p:cNvPr>
          <p:cNvSpPr/>
          <p:nvPr/>
        </p:nvSpPr>
        <p:spPr>
          <a:xfrm>
            <a:off x="4885361" y="3526205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Parenthèse fermante 31">
            <a:extLst>
              <a:ext uri="{FF2B5EF4-FFF2-40B4-BE49-F238E27FC236}">
                <a16:creationId xmlns:a16="http://schemas.microsoft.com/office/drawing/2014/main" id="{3BD1D39A-6442-C58A-4460-7C301C3E35C1}"/>
              </a:ext>
            </a:extLst>
          </p:cNvPr>
          <p:cNvSpPr/>
          <p:nvPr/>
        </p:nvSpPr>
        <p:spPr>
          <a:xfrm>
            <a:off x="4643790" y="1779123"/>
            <a:ext cx="219834" cy="4102072"/>
          </a:xfrm>
          <a:prstGeom prst="rightBracket">
            <a:avLst/>
          </a:prstGeom>
          <a:ln>
            <a:solidFill>
              <a:srgbClr val="3AB4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Parenthèse fermante 32">
            <a:extLst>
              <a:ext uri="{FF2B5EF4-FFF2-40B4-BE49-F238E27FC236}">
                <a16:creationId xmlns:a16="http://schemas.microsoft.com/office/drawing/2014/main" id="{E1C7D5A5-EDE3-577C-2752-3D51716308F0}"/>
              </a:ext>
            </a:extLst>
          </p:cNvPr>
          <p:cNvSpPr/>
          <p:nvPr/>
        </p:nvSpPr>
        <p:spPr>
          <a:xfrm rot="10800000">
            <a:off x="7417361" y="1779123"/>
            <a:ext cx="219834" cy="4102072"/>
          </a:xfrm>
          <a:prstGeom prst="rightBracket">
            <a:avLst/>
          </a:prstGeom>
          <a:ln>
            <a:solidFill>
              <a:srgbClr val="3AB4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790CD153-4173-B2B5-3060-145729DFCEC2}"/>
              </a:ext>
            </a:extLst>
          </p:cNvPr>
          <p:cNvSpPr/>
          <p:nvPr/>
        </p:nvSpPr>
        <p:spPr>
          <a:xfrm>
            <a:off x="6831031" y="3526205"/>
            <a:ext cx="58327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11">
            <a:extLst>
              <a:ext uri="{FF2B5EF4-FFF2-40B4-BE49-F238E27FC236}">
                <a16:creationId xmlns:a16="http://schemas.microsoft.com/office/drawing/2014/main" id="{7E0A579A-8D5A-529C-3DD5-0CEBCE59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31" name="직사각형 2">
            <a:extLst>
              <a:ext uri="{FF2B5EF4-FFF2-40B4-BE49-F238E27FC236}">
                <a16:creationId xmlns:a16="http://schemas.microsoft.com/office/drawing/2014/main" id="{2D109393-0CAE-88E6-E229-22DA06378F16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Création des identités</a:t>
            </a: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323B79F6-5955-5B08-355C-C156E5B935A4}"/>
              </a:ext>
            </a:extLst>
          </p:cNvPr>
          <p:cNvGrpSpPr/>
          <p:nvPr/>
        </p:nvGrpSpPr>
        <p:grpSpPr>
          <a:xfrm>
            <a:off x="7571135" y="3015974"/>
            <a:ext cx="604322" cy="603199"/>
            <a:chOff x="6637662" y="3429000"/>
            <a:chExt cx="604322" cy="603199"/>
          </a:xfrm>
        </p:grpSpPr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291942F2-CE7E-30B0-B896-01321D1B1220}"/>
                </a:ext>
              </a:extLst>
            </p:cNvPr>
            <p:cNvSpPr/>
            <p:nvPr/>
          </p:nvSpPr>
          <p:spPr>
            <a:xfrm>
              <a:off x="6637662" y="3429000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37" name="Picture 2">
              <a:extLst>
                <a:ext uri="{FF2B5EF4-FFF2-40B4-BE49-F238E27FC236}">
                  <a16:creationId xmlns:a16="http://schemas.microsoft.com/office/drawing/2014/main" id="{76CA8DF0-7C97-F0ED-A35C-BDCA63D268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5459" y="3510905"/>
              <a:ext cx="461020" cy="461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2315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8" grpId="0"/>
      <p:bldP spid="19" grpId="0"/>
      <p:bldP spid="20" grpId="0"/>
      <p:bldP spid="16" grpId="0" animBg="1"/>
      <p:bldP spid="23" grpId="0" animBg="1"/>
      <p:bldP spid="24" grpId="0" animBg="1"/>
      <p:bldP spid="26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3FC425-3044-42BB-8F2D-1B8839982D38}"/>
              </a:ext>
            </a:extLst>
          </p:cNvPr>
          <p:cNvSpPr/>
          <p:nvPr/>
        </p:nvSpPr>
        <p:spPr>
          <a:xfrm>
            <a:off x="0" y="0"/>
            <a:ext cx="4245429" cy="6858000"/>
          </a:xfrm>
          <a:prstGeom prst="rect">
            <a:avLst/>
          </a:prstGeom>
          <a:solidFill>
            <a:srgbClr val="2C3C53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3A21F14-FA45-456E-A156-C9E39D1F5765}"/>
              </a:ext>
            </a:extLst>
          </p:cNvPr>
          <p:cNvSpPr txBox="1"/>
          <p:nvPr/>
        </p:nvSpPr>
        <p:spPr>
          <a:xfrm>
            <a:off x="4717907" y="976259"/>
            <a:ext cx="69913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cs typeface="Arial" pitchFamily="34" charset="0"/>
              </a:rPr>
              <a:t>IAM vs IAG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 err="1">
                <a:cs typeface="Arial" pitchFamily="34" charset="0"/>
              </a:rPr>
              <a:t>Utilisateurs</a:t>
            </a:r>
            <a:r>
              <a:rPr lang="en-US" altLang="ko-KR" sz="2800" dirty="0">
                <a:cs typeface="Arial" pitchFamily="34" charset="0"/>
              </a:rPr>
              <a:t> vs </a:t>
            </a:r>
            <a:r>
              <a:rPr lang="en-US" altLang="ko-KR" sz="2800" dirty="0" err="1">
                <a:cs typeface="Arial" pitchFamily="34" charset="0"/>
              </a:rPr>
              <a:t>Identités</a:t>
            </a:r>
            <a:endParaRPr lang="en-US" altLang="ko-KR" sz="2800" dirty="0"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cs typeface="Arial" pitchFamily="34" charset="0"/>
              </a:rPr>
              <a:t>Le SIRH = source de verité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cs typeface="Arial" pitchFamily="34" charset="0"/>
              </a:rPr>
              <a:t>“Know Your Users”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 err="1">
                <a:cs typeface="Arial" pitchFamily="34" charset="0"/>
              </a:rPr>
              <a:t>Constituer</a:t>
            </a:r>
            <a:r>
              <a:rPr lang="en-US" altLang="ko-KR" sz="2800" dirty="0">
                <a:cs typeface="Arial" pitchFamily="34" charset="0"/>
              </a:rPr>
              <a:t> un </a:t>
            </a:r>
            <a:r>
              <a:rPr lang="en-US" altLang="ko-KR" sz="2800" dirty="0" err="1">
                <a:cs typeface="Arial" pitchFamily="34" charset="0"/>
              </a:rPr>
              <a:t>référentiel</a:t>
            </a:r>
            <a:r>
              <a:rPr lang="en-US" altLang="ko-KR" sz="2800" dirty="0">
                <a:cs typeface="Arial" pitchFamily="34" charset="0"/>
              </a:rPr>
              <a:t> RH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800" dirty="0"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cs typeface="Arial" pitchFamily="34" charset="0"/>
              </a:rPr>
              <a:t>Propagation des </a:t>
            </a:r>
            <a:r>
              <a:rPr lang="en-US" altLang="ko-KR" sz="2800" dirty="0" err="1">
                <a:cs typeface="Arial" pitchFamily="34" charset="0"/>
              </a:rPr>
              <a:t>informations</a:t>
            </a:r>
            <a:r>
              <a:rPr lang="en-US" altLang="ko-KR" sz="2800" dirty="0">
                <a:cs typeface="Arial" pitchFamily="34" charset="0"/>
              </a:rPr>
              <a:t> </a:t>
            </a:r>
            <a:r>
              <a:rPr lang="en-US" altLang="ko-KR" sz="2800" dirty="0" err="1">
                <a:cs typeface="Arial" pitchFamily="34" charset="0"/>
              </a:rPr>
              <a:t>vers</a:t>
            </a:r>
            <a:r>
              <a:rPr lang="en-US" altLang="ko-KR" sz="2800" dirty="0">
                <a:cs typeface="Arial" pitchFamily="34" charset="0"/>
              </a:rPr>
              <a:t> le SI</a:t>
            </a:r>
          </a:p>
          <a:p>
            <a:endParaRPr lang="en-US" altLang="ko-KR" sz="2800" dirty="0"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68B8CD-EAC6-4083-BB3D-401EE35F1A9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75306157-F684-951B-4E3D-B2D62B8E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5" name="직사각형 2">
            <a:extLst>
              <a:ext uri="{FF2B5EF4-FFF2-40B4-BE49-F238E27FC236}">
                <a16:creationId xmlns:a16="http://schemas.microsoft.com/office/drawing/2014/main" id="{F6E6C097-1E8D-0326-19B4-50CD3CA6B2F9}"/>
              </a:ext>
            </a:extLst>
          </p:cNvPr>
          <p:cNvSpPr/>
          <p:nvPr/>
        </p:nvSpPr>
        <p:spPr>
          <a:xfrm>
            <a:off x="323469" y="1323028"/>
            <a:ext cx="38451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Sommaire</a:t>
            </a:r>
            <a:endParaRPr lang="fr-FR" altLang="ko-KR" sz="2500" dirty="0">
              <a:solidFill>
                <a:schemeClr val="bg1"/>
              </a:solidFill>
              <a:ea typeface="Roboto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7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D5DCAF9-1074-71AD-06E8-07B05D13DC62}"/>
              </a:ext>
            </a:extLst>
          </p:cNvPr>
          <p:cNvSpPr/>
          <p:nvPr/>
        </p:nvSpPr>
        <p:spPr>
          <a:xfrm>
            <a:off x="1104900" y="2859660"/>
            <a:ext cx="4073661" cy="14653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/>
              <a:t>Modification d’une information RH</a:t>
            </a:r>
          </a:p>
          <a:p>
            <a:pPr marL="285750" indent="-285750">
              <a:buFontTx/>
              <a:buChar char="-"/>
            </a:pPr>
            <a:r>
              <a:rPr lang="fr-FR" dirty="0"/>
              <a:t>Nouveau contrat qui devient actif</a:t>
            </a:r>
          </a:p>
          <a:p>
            <a:pPr marL="285750" indent="-285750">
              <a:buFontTx/>
              <a:buChar char="-"/>
            </a:pPr>
            <a:r>
              <a:rPr lang="fr-FR" dirty="0"/>
              <a:t>Modification du référentiel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A03708F8-B3B1-9414-DE15-2BAB1DEB44D3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Modification des identités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2456220F-6C0D-F508-9040-FDC51B09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5" name="Éclair 4">
            <a:extLst>
              <a:ext uri="{FF2B5EF4-FFF2-40B4-BE49-F238E27FC236}">
                <a16:creationId xmlns:a16="http://schemas.microsoft.com/office/drawing/2014/main" id="{224CE43B-DCEF-DF20-D3B9-75B2B228B363}"/>
              </a:ext>
            </a:extLst>
          </p:cNvPr>
          <p:cNvSpPr/>
          <p:nvPr/>
        </p:nvSpPr>
        <p:spPr>
          <a:xfrm>
            <a:off x="833437" y="3267732"/>
            <a:ext cx="409575" cy="514350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8B6D3B77-3E5D-B6E1-28FE-3A2EBAE4668F}"/>
              </a:ext>
            </a:extLst>
          </p:cNvPr>
          <p:cNvGrpSpPr/>
          <p:nvPr/>
        </p:nvGrpSpPr>
        <p:grpSpPr>
          <a:xfrm>
            <a:off x="6588538" y="2677842"/>
            <a:ext cx="604322" cy="603199"/>
            <a:chOff x="7555447" y="1658269"/>
            <a:chExt cx="604322" cy="603199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66BE7A7D-78DA-4677-B03E-E55B3292AAE9}"/>
                </a:ext>
              </a:extLst>
            </p:cNvPr>
            <p:cNvSpPr/>
            <p:nvPr/>
          </p:nvSpPr>
          <p:spPr>
            <a:xfrm>
              <a:off x="7555447" y="1658269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0D7C2D79-6E6E-0D71-2C2C-AB1CFE5B56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859" y="1737624"/>
              <a:ext cx="428728" cy="42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CACC8418-9D0F-26B5-2194-8FFBDA3C1C2B}"/>
              </a:ext>
            </a:extLst>
          </p:cNvPr>
          <p:cNvSpPr txBox="1"/>
          <p:nvPr/>
        </p:nvSpPr>
        <p:spPr>
          <a:xfrm>
            <a:off x="7292960" y="2635639"/>
            <a:ext cx="3794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Login</a:t>
            </a:r>
            <a:r>
              <a:rPr lang="fr-FR" sz="1400" dirty="0"/>
              <a:t> : </a:t>
            </a:r>
            <a:r>
              <a:rPr lang="fr-FR" sz="1400" dirty="0" err="1"/>
              <a:t>erika.abouquet</a:t>
            </a:r>
            <a:endParaRPr lang="fr-FR" sz="1400" dirty="0"/>
          </a:p>
          <a:p>
            <a:r>
              <a:rPr lang="fr-FR" sz="1400" b="1" dirty="0"/>
              <a:t>OU</a:t>
            </a:r>
            <a:r>
              <a:rPr lang="fr-FR" sz="1400" dirty="0"/>
              <a:t> : </a:t>
            </a:r>
            <a:r>
              <a:rPr lang="en-US" sz="1400" b="0" i="0" dirty="0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CN=Site </a:t>
            </a:r>
            <a:r>
              <a:rPr lang="en-US" sz="1400" b="0" i="0" dirty="0" err="1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Lyon,DC</a:t>
            </a:r>
            <a:r>
              <a:rPr lang="en-US" sz="1400" b="0" i="0" dirty="0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=</a:t>
            </a:r>
            <a:r>
              <a:rPr lang="en-US" sz="1400" b="0" i="0" dirty="0" err="1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contoso,DC</a:t>
            </a:r>
            <a:r>
              <a:rPr lang="en-US" sz="1400" b="0" i="0" dirty="0">
                <a:solidFill>
                  <a:srgbClr val="1C1C1C"/>
                </a:solidFill>
                <a:effectLst/>
                <a:latin typeface="Open Sans" panose="020B0606030504020204" pitchFamily="34" charset="0"/>
              </a:rPr>
              <a:t>=local</a:t>
            </a:r>
          </a:p>
          <a:p>
            <a:r>
              <a:rPr lang="en-US" sz="1400" b="1" dirty="0">
                <a:solidFill>
                  <a:srgbClr val="1C1C1C"/>
                </a:solidFill>
                <a:latin typeface="Open Sans" panose="020B0606030504020204" pitchFamily="34" charset="0"/>
              </a:rPr>
              <a:t>City </a:t>
            </a:r>
            <a:r>
              <a:rPr lang="en-US" sz="1400" dirty="0">
                <a:solidFill>
                  <a:srgbClr val="1C1C1C"/>
                </a:solidFill>
                <a:latin typeface="Open Sans" panose="020B0606030504020204" pitchFamily="34" charset="0"/>
              </a:rPr>
              <a:t>: Lyon</a:t>
            </a:r>
            <a:endParaRPr lang="fr-FR" sz="14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92F1AB-13A2-D483-EF1A-24B51E841CDF}"/>
              </a:ext>
            </a:extLst>
          </p:cNvPr>
          <p:cNvSpPr txBox="1"/>
          <p:nvPr/>
        </p:nvSpPr>
        <p:spPr>
          <a:xfrm>
            <a:off x="7292960" y="3761575"/>
            <a:ext cx="3741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Email</a:t>
            </a:r>
            <a:r>
              <a:rPr lang="fr-FR" sz="1400" dirty="0"/>
              <a:t> : erika.abouquet@ext.domain.com</a:t>
            </a:r>
          </a:p>
          <a:p>
            <a:r>
              <a:rPr lang="fr-FR" sz="1400" b="1" dirty="0"/>
              <a:t>Groupes</a:t>
            </a:r>
            <a:r>
              <a:rPr lang="fr-FR" sz="1400" dirty="0"/>
              <a:t> : COMMERCIAUX, SITE_LYON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D0FE65D8-6624-F3E4-D9E6-3D91CAE4161C}"/>
              </a:ext>
            </a:extLst>
          </p:cNvPr>
          <p:cNvGrpSpPr/>
          <p:nvPr/>
        </p:nvGrpSpPr>
        <p:grpSpPr>
          <a:xfrm>
            <a:off x="6600841" y="3775939"/>
            <a:ext cx="604322" cy="603199"/>
            <a:chOff x="6637662" y="3429000"/>
            <a:chExt cx="604322" cy="603199"/>
          </a:xfrm>
        </p:grpSpPr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B72550F8-11CB-DDDD-DCCD-E51FDDC94B97}"/>
                </a:ext>
              </a:extLst>
            </p:cNvPr>
            <p:cNvSpPr/>
            <p:nvPr/>
          </p:nvSpPr>
          <p:spPr>
            <a:xfrm>
              <a:off x="6637662" y="3429000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A654CE94-73FD-4708-F281-2296239C40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5459" y="3510905"/>
              <a:ext cx="461020" cy="461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6EE531DB-FAB6-365C-1F84-B4733AC4B1C3}"/>
              </a:ext>
            </a:extLst>
          </p:cNvPr>
          <p:cNvSpPr/>
          <p:nvPr/>
        </p:nvSpPr>
        <p:spPr>
          <a:xfrm>
            <a:off x="1381055" y="2671627"/>
            <a:ext cx="2073166" cy="2969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déclencheurs</a:t>
            </a:r>
          </a:p>
        </p:txBody>
      </p:sp>
    </p:spTree>
    <p:extLst>
      <p:ext uri="{BB962C8B-B14F-4D97-AF65-F5344CB8AC3E}">
        <p14:creationId xmlns:p14="http://schemas.microsoft.com/office/powerpoint/2010/main" val="423273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11" grpId="0"/>
      <p:bldP spid="16" grpId="0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D5DCAF9-1074-71AD-06E8-07B05D13DC62}"/>
              </a:ext>
            </a:extLst>
          </p:cNvPr>
          <p:cNvSpPr/>
          <p:nvPr/>
        </p:nvSpPr>
        <p:spPr>
          <a:xfrm>
            <a:off x="612639" y="2506578"/>
            <a:ext cx="4073661" cy="14653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/>
              <a:t>Modification d’une information RH</a:t>
            </a:r>
          </a:p>
          <a:p>
            <a:pPr marL="285750" indent="-285750">
              <a:buFontTx/>
              <a:buChar char="-"/>
            </a:pPr>
            <a:r>
              <a:rPr lang="fr-FR" dirty="0"/>
              <a:t>Contrat qui devient inactif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A03708F8-B3B1-9414-DE15-2BAB1DEB44D3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Modification des identités (départ)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2456220F-6C0D-F508-9040-FDC51B09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5" name="Éclair 4">
            <a:extLst>
              <a:ext uri="{FF2B5EF4-FFF2-40B4-BE49-F238E27FC236}">
                <a16:creationId xmlns:a16="http://schemas.microsoft.com/office/drawing/2014/main" id="{224CE43B-DCEF-DF20-D3B9-75B2B228B363}"/>
              </a:ext>
            </a:extLst>
          </p:cNvPr>
          <p:cNvSpPr/>
          <p:nvPr/>
        </p:nvSpPr>
        <p:spPr>
          <a:xfrm>
            <a:off x="341176" y="2914650"/>
            <a:ext cx="409575" cy="514350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8B6D3B77-3E5D-B6E1-28FE-3A2EBAE4668F}"/>
              </a:ext>
            </a:extLst>
          </p:cNvPr>
          <p:cNvGrpSpPr/>
          <p:nvPr/>
        </p:nvGrpSpPr>
        <p:grpSpPr>
          <a:xfrm>
            <a:off x="6681385" y="2301046"/>
            <a:ext cx="604322" cy="603199"/>
            <a:chOff x="7555447" y="1658269"/>
            <a:chExt cx="604322" cy="603199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66BE7A7D-78DA-4677-B03E-E55B3292AAE9}"/>
                </a:ext>
              </a:extLst>
            </p:cNvPr>
            <p:cNvSpPr/>
            <p:nvPr/>
          </p:nvSpPr>
          <p:spPr>
            <a:xfrm>
              <a:off x="7555447" y="1658269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0D7C2D79-6E6E-0D71-2C2C-AB1CFE5B56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859" y="1737624"/>
              <a:ext cx="428728" cy="42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2367E3B5-D8ED-D44D-D6E9-CA8CE09BF071}"/>
              </a:ext>
            </a:extLst>
          </p:cNvPr>
          <p:cNvGrpSpPr/>
          <p:nvPr/>
        </p:nvGrpSpPr>
        <p:grpSpPr>
          <a:xfrm>
            <a:off x="6641047" y="4694437"/>
            <a:ext cx="604322" cy="603199"/>
            <a:chOff x="6641047" y="4694437"/>
            <a:chExt cx="604322" cy="603199"/>
          </a:xfrm>
        </p:grpSpPr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A9EA821B-E04A-465C-F256-C0E2BF12249D}"/>
                </a:ext>
              </a:extLst>
            </p:cNvPr>
            <p:cNvSpPr/>
            <p:nvPr/>
          </p:nvSpPr>
          <p:spPr>
            <a:xfrm>
              <a:off x="6641047" y="4694437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3B5D8931-0512-B76B-3B47-594A8BC87C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725459" y="4772446"/>
              <a:ext cx="458638" cy="458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9C58DB7E-A1DF-0823-C406-163855A07895}"/>
              </a:ext>
            </a:extLst>
          </p:cNvPr>
          <p:cNvGrpSpPr/>
          <p:nvPr/>
        </p:nvGrpSpPr>
        <p:grpSpPr>
          <a:xfrm>
            <a:off x="6637662" y="3429000"/>
            <a:ext cx="604322" cy="603199"/>
            <a:chOff x="6637662" y="3429000"/>
            <a:chExt cx="604322" cy="603199"/>
          </a:xfrm>
        </p:grpSpPr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0D819FC6-3313-659B-0748-09A66A829A72}"/>
                </a:ext>
              </a:extLst>
            </p:cNvPr>
            <p:cNvSpPr/>
            <p:nvPr/>
          </p:nvSpPr>
          <p:spPr>
            <a:xfrm>
              <a:off x="6637662" y="3429000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1F08E572-CDBA-77D2-0AD5-9C6864B727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5459" y="3510905"/>
              <a:ext cx="461020" cy="461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Signe de multiplication 16">
            <a:extLst>
              <a:ext uri="{FF2B5EF4-FFF2-40B4-BE49-F238E27FC236}">
                <a16:creationId xmlns:a16="http://schemas.microsoft.com/office/drawing/2014/main" id="{9CB46218-CCA0-394C-1A58-69C84846E9C2}"/>
              </a:ext>
            </a:extLst>
          </p:cNvPr>
          <p:cNvSpPr/>
          <p:nvPr/>
        </p:nvSpPr>
        <p:spPr>
          <a:xfrm>
            <a:off x="7009444" y="3253935"/>
            <a:ext cx="409575" cy="40957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Signe de multiplication 17">
            <a:extLst>
              <a:ext uri="{FF2B5EF4-FFF2-40B4-BE49-F238E27FC236}">
                <a16:creationId xmlns:a16="http://schemas.microsoft.com/office/drawing/2014/main" id="{14348F0A-8E6F-F9FD-1B9F-51EE71A1B2F6}"/>
              </a:ext>
            </a:extLst>
          </p:cNvPr>
          <p:cNvSpPr/>
          <p:nvPr/>
        </p:nvSpPr>
        <p:spPr>
          <a:xfrm>
            <a:off x="7009444" y="4512238"/>
            <a:ext cx="409575" cy="40957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852EF060-A9F5-B20C-1F9D-8FC5703B462E}"/>
              </a:ext>
            </a:extLst>
          </p:cNvPr>
          <p:cNvSpPr/>
          <p:nvPr/>
        </p:nvSpPr>
        <p:spPr>
          <a:xfrm>
            <a:off x="7419019" y="2484911"/>
            <a:ext cx="1861773" cy="219707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86145BA0-DBCB-63A2-235E-ABB50D67374A}"/>
              </a:ext>
            </a:extLst>
          </p:cNvPr>
          <p:cNvGrpSpPr/>
          <p:nvPr/>
        </p:nvGrpSpPr>
        <p:grpSpPr>
          <a:xfrm>
            <a:off x="9414104" y="2300565"/>
            <a:ext cx="604322" cy="603199"/>
            <a:chOff x="7555447" y="1658269"/>
            <a:chExt cx="604322" cy="603199"/>
          </a:xfrm>
        </p:grpSpPr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AFFB4D22-B917-8AB4-EC4D-DD8F470B226B}"/>
                </a:ext>
              </a:extLst>
            </p:cNvPr>
            <p:cNvSpPr/>
            <p:nvPr/>
          </p:nvSpPr>
          <p:spPr>
            <a:xfrm>
              <a:off x="7555447" y="1658269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6" name="Picture 2">
              <a:extLst>
                <a:ext uri="{FF2B5EF4-FFF2-40B4-BE49-F238E27FC236}">
                  <a16:creationId xmlns:a16="http://schemas.microsoft.com/office/drawing/2014/main" id="{C2632014-563C-C400-9173-9493F893F8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859" y="1737624"/>
              <a:ext cx="428728" cy="42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Signe de multiplication 26">
            <a:extLst>
              <a:ext uri="{FF2B5EF4-FFF2-40B4-BE49-F238E27FC236}">
                <a16:creationId xmlns:a16="http://schemas.microsoft.com/office/drawing/2014/main" id="{62F5139E-FF99-B5CA-5EF6-EA92979C75D5}"/>
              </a:ext>
            </a:extLst>
          </p:cNvPr>
          <p:cNvSpPr/>
          <p:nvPr/>
        </p:nvSpPr>
        <p:spPr>
          <a:xfrm>
            <a:off x="9806868" y="2115639"/>
            <a:ext cx="409575" cy="40957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D92D955-36EA-7010-32EC-77258609E361}"/>
              </a:ext>
            </a:extLst>
          </p:cNvPr>
          <p:cNvSpPr txBox="1"/>
          <p:nvPr/>
        </p:nvSpPr>
        <p:spPr>
          <a:xfrm>
            <a:off x="8105045" y="2155942"/>
            <a:ext cx="857250" cy="36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15j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1FF1B26-C4BF-CD34-E0F2-DAA29BC3DD7C}"/>
              </a:ext>
            </a:extLst>
          </p:cNvPr>
          <p:cNvSpPr/>
          <p:nvPr/>
        </p:nvSpPr>
        <p:spPr>
          <a:xfrm>
            <a:off x="938974" y="2373903"/>
            <a:ext cx="2073166" cy="2969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déclencheurs</a:t>
            </a:r>
          </a:p>
        </p:txBody>
      </p:sp>
    </p:spTree>
    <p:extLst>
      <p:ext uri="{BB962C8B-B14F-4D97-AF65-F5344CB8AC3E}">
        <p14:creationId xmlns:p14="http://schemas.microsoft.com/office/powerpoint/2010/main" val="345112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17" grpId="0" animBg="1"/>
      <p:bldP spid="18" grpId="0" animBg="1"/>
      <p:bldP spid="23" grpId="0" animBg="1"/>
      <p:bldP spid="27" grpId="0" animBg="1"/>
      <p:bldP spid="28" grpId="0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1921188" y="2998113"/>
            <a:ext cx="9360894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Cas clients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AD4372-B3D4-43E9-8A37-B8BE6723F61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DA68186E-4915-7AAB-85BF-3F95DAB2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31940969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BC3304AA-0E8C-43F7-86C9-95E18BF315D3}"/>
              </a:ext>
            </a:extLst>
          </p:cNvPr>
          <p:cNvSpPr/>
          <p:nvPr/>
        </p:nvSpPr>
        <p:spPr>
          <a:xfrm>
            <a:off x="712010" y="2176025"/>
            <a:ext cx="10577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500 utilisateurs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dont 200 prestataires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3 structures juridiques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Gestion des nouveaux prestataires par tickets Jira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BB1F3EDE-1819-104C-D2A9-F18947DDC70D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Cas client Société X &lt;confidentiel&gt;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D81A79C-9BF6-4276-6D21-4B774BE96524}"/>
              </a:ext>
            </a:extLst>
          </p:cNvPr>
          <p:cNvSpPr txBox="1"/>
          <p:nvPr/>
        </p:nvSpPr>
        <p:spPr>
          <a:xfrm>
            <a:off x="732796" y="4836176"/>
            <a:ext cx="10535771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altLang="ko-K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Problématique : gestion des arrivées / départs de prestataires</a:t>
            </a:r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2E3C8891-318D-B4F5-DEEA-B1571F6E8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98070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BB1F3EDE-1819-104C-D2A9-F18947DDC70D}"/>
              </a:ext>
            </a:extLst>
          </p:cNvPr>
          <p:cNvSpPr/>
          <p:nvPr/>
        </p:nvSpPr>
        <p:spPr>
          <a:xfrm>
            <a:off x="412614" y="911482"/>
            <a:ext cx="1117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Cas client Société X &lt;confidentiel&gt;</a:t>
            </a:r>
          </a:p>
        </p:txBody>
      </p:sp>
      <p:sp>
        <p:nvSpPr>
          <p:cNvPr id="4" name="Organigramme : Disque magnétique 3">
            <a:extLst>
              <a:ext uri="{FF2B5EF4-FFF2-40B4-BE49-F238E27FC236}">
                <a16:creationId xmlns:a16="http://schemas.microsoft.com/office/drawing/2014/main" id="{C690FBDE-150E-B637-08C3-192BA8A14E1E}"/>
              </a:ext>
            </a:extLst>
          </p:cNvPr>
          <p:cNvSpPr/>
          <p:nvPr/>
        </p:nvSpPr>
        <p:spPr>
          <a:xfrm>
            <a:off x="5565706" y="2521397"/>
            <a:ext cx="869950" cy="1190289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5BA9B2-2375-B7F9-8EF9-56DB10F4ED71}"/>
              </a:ext>
            </a:extLst>
          </p:cNvPr>
          <p:cNvSpPr txBox="1"/>
          <p:nvPr/>
        </p:nvSpPr>
        <p:spPr>
          <a:xfrm>
            <a:off x="1300581" y="2455376"/>
            <a:ext cx="1127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SIRH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A8AE61E8-4CA7-0B8B-E764-8B3C5179A995}"/>
              </a:ext>
            </a:extLst>
          </p:cNvPr>
          <p:cNvSpPr/>
          <p:nvPr/>
        </p:nvSpPr>
        <p:spPr>
          <a:xfrm rot="885072">
            <a:off x="3941910" y="2797708"/>
            <a:ext cx="1503576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Disque magnétique 14">
            <a:extLst>
              <a:ext uri="{FF2B5EF4-FFF2-40B4-BE49-F238E27FC236}">
                <a16:creationId xmlns:a16="http://schemas.microsoft.com/office/drawing/2014/main" id="{4FE70C03-632F-BCF9-26BF-43A0CC5C52B8}"/>
              </a:ext>
            </a:extLst>
          </p:cNvPr>
          <p:cNvSpPr/>
          <p:nvPr/>
        </p:nvSpPr>
        <p:spPr>
          <a:xfrm>
            <a:off x="2607960" y="2250843"/>
            <a:ext cx="627859" cy="77839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E030307-8D8E-DC82-A2FB-0E16433C3324}"/>
              </a:ext>
            </a:extLst>
          </p:cNvPr>
          <p:cNvSpPr txBox="1"/>
          <p:nvPr/>
        </p:nvSpPr>
        <p:spPr>
          <a:xfrm>
            <a:off x="1227515" y="4041424"/>
            <a:ext cx="1816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Formulaire d’arrivée / départ de prestataires</a:t>
            </a:r>
          </a:p>
        </p:txBody>
      </p:sp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C443AA92-5837-3E7E-A183-F6E32F526D1D}"/>
              </a:ext>
            </a:extLst>
          </p:cNvPr>
          <p:cNvSpPr/>
          <p:nvPr/>
        </p:nvSpPr>
        <p:spPr>
          <a:xfrm rot="19582603">
            <a:off x="4034594" y="3671033"/>
            <a:ext cx="1484507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CA70A4E-357D-2B7D-1457-00094E407275}"/>
              </a:ext>
            </a:extLst>
          </p:cNvPr>
          <p:cNvSpPr txBox="1"/>
          <p:nvPr/>
        </p:nvSpPr>
        <p:spPr>
          <a:xfrm>
            <a:off x="4997277" y="3764425"/>
            <a:ext cx="1816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Référentiel</a:t>
            </a:r>
          </a:p>
          <a:p>
            <a:pPr algn="ctr"/>
            <a:r>
              <a:rPr lang="fr-FR" dirty="0"/>
              <a:t>centralisé</a:t>
            </a:r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4AB1D0DE-9C08-566B-5CEA-1435ACD93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11" y="2261532"/>
            <a:ext cx="627859" cy="627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Symbole de documents - Icônes interface gratuites">
            <a:extLst>
              <a:ext uri="{FF2B5EF4-FFF2-40B4-BE49-F238E27FC236}">
                <a16:creationId xmlns:a16="http://schemas.microsoft.com/office/drawing/2014/main" id="{9280381A-1557-3744-41ED-8789799A0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819" y="3890749"/>
            <a:ext cx="819544" cy="8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Pin on *-***-***-**** msn tech support number usa">
            <a:extLst>
              <a:ext uri="{FF2B5EF4-FFF2-40B4-BE49-F238E27FC236}">
                <a16:creationId xmlns:a16="http://schemas.microsoft.com/office/drawing/2014/main" id="{7E482909-2A95-6E57-B895-35A4F0F4B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603" y="2687902"/>
            <a:ext cx="682678" cy="68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1B35BB25-8171-D3F7-91FF-6CA74B78A905}"/>
              </a:ext>
            </a:extLst>
          </p:cNvPr>
          <p:cNvSpPr/>
          <p:nvPr/>
        </p:nvSpPr>
        <p:spPr>
          <a:xfrm>
            <a:off x="6813448" y="2856809"/>
            <a:ext cx="1503576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 : droite 23">
            <a:extLst>
              <a:ext uri="{FF2B5EF4-FFF2-40B4-BE49-F238E27FC236}">
                <a16:creationId xmlns:a16="http://schemas.microsoft.com/office/drawing/2014/main" id="{4B9449E2-B7E9-AFC5-1970-6AB3B8F1AA6B}"/>
              </a:ext>
            </a:extLst>
          </p:cNvPr>
          <p:cNvSpPr/>
          <p:nvPr/>
        </p:nvSpPr>
        <p:spPr>
          <a:xfrm rot="10800000">
            <a:off x="6813448" y="3158721"/>
            <a:ext cx="1503576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9E7DD83-23F3-7A7F-11F7-3B55130F61C1}"/>
              </a:ext>
            </a:extLst>
          </p:cNvPr>
          <p:cNvSpPr txBox="1"/>
          <p:nvPr/>
        </p:nvSpPr>
        <p:spPr>
          <a:xfrm>
            <a:off x="7893096" y="3515419"/>
            <a:ext cx="2338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Rappel régulier pour les prestataires</a:t>
            </a:r>
          </a:p>
          <a:p>
            <a:pPr algn="ctr"/>
            <a:r>
              <a:rPr lang="fr-FR" dirty="0"/>
              <a:t>(aux managers)</a:t>
            </a:r>
          </a:p>
        </p:txBody>
      </p:sp>
      <p:sp>
        <p:nvSpPr>
          <p:cNvPr id="7" name="Espace réservé du pied de page 11">
            <a:extLst>
              <a:ext uri="{FF2B5EF4-FFF2-40B4-BE49-F238E27FC236}">
                <a16:creationId xmlns:a16="http://schemas.microsoft.com/office/drawing/2014/main" id="{D988BF33-E2C0-6F05-ABA7-657418E1C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40320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15" grpId="0" animBg="1"/>
      <p:bldP spid="17" grpId="0"/>
      <p:bldP spid="18" grpId="0" animBg="1"/>
      <p:bldP spid="19" grpId="0"/>
      <p:bldP spid="23" grpId="0" animBg="1"/>
      <p:bldP spid="24" grpId="0" animBg="1"/>
      <p:bldP spid="2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BC3304AA-0E8C-43F7-86C9-95E18BF315D3}"/>
              </a:ext>
            </a:extLst>
          </p:cNvPr>
          <p:cNvSpPr/>
          <p:nvPr/>
        </p:nvSpPr>
        <p:spPr>
          <a:xfrm>
            <a:off x="807328" y="2195075"/>
            <a:ext cx="105773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1 ERP métier de gestion du personnel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4000 utilisateurs </a:t>
            </a:r>
          </a:p>
          <a:p>
            <a:pPr marL="457200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3 statuts cumulables : </a:t>
            </a:r>
          </a:p>
          <a:p>
            <a:pPr marL="914400" lvl="1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Personnels administratifs</a:t>
            </a:r>
          </a:p>
          <a:p>
            <a:pPr marL="914400" lvl="1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Pompiers Volontaires</a:t>
            </a:r>
          </a:p>
          <a:p>
            <a:pPr marL="914400" lvl="1" indent="-457200">
              <a:buFontTx/>
              <a:buChar char="-"/>
            </a:pPr>
            <a:r>
              <a:rPr lang="fr-FR" altLang="ko-KR" sz="3000" dirty="0">
                <a:solidFill>
                  <a:srgbClr val="2C3C53"/>
                </a:solidFill>
                <a:cs typeface="Arial" pitchFamily="34" charset="0"/>
              </a:rPr>
              <a:t>Pompiers Professionnels</a:t>
            </a:r>
          </a:p>
        </p:txBody>
      </p:sp>
      <p:sp>
        <p:nvSpPr>
          <p:cNvPr id="2" name="직사각형 2">
            <a:extLst>
              <a:ext uri="{FF2B5EF4-FFF2-40B4-BE49-F238E27FC236}">
                <a16:creationId xmlns:a16="http://schemas.microsoft.com/office/drawing/2014/main" id="{4091500D-5329-9B04-8046-200234E5869F}"/>
              </a:ext>
            </a:extLst>
          </p:cNvPr>
          <p:cNvSpPr/>
          <p:nvPr/>
        </p:nvSpPr>
        <p:spPr>
          <a:xfrm>
            <a:off x="412614" y="911482"/>
            <a:ext cx="117793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Cas client : Service Départemental d’Incendie et de Secours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B9DC461-015A-1B90-F162-26CBABB3F75C}"/>
              </a:ext>
            </a:extLst>
          </p:cNvPr>
          <p:cNvSpPr txBox="1"/>
          <p:nvPr/>
        </p:nvSpPr>
        <p:spPr>
          <a:xfrm>
            <a:off x="732796" y="5423298"/>
            <a:ext cx="10535771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altLang="ko-K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Gestion des double statut =&gt; cumul des droits</a:t>
            </a:r>
          </a:p>
        </p:txBody>
      </p:sp>
      <p:sp>
        <p:nvSpPr>
          <p:cNvPr id="4" name="Espace réservé du pied de page 11">
            <a:extLst>
              <a:ext uri="{FF2B5EF4-FFF2-40B4-BE49-F238E27FC236}">
                <a16:creationId xmlns:a16="http://schemas.microsoft.com/office/drawing/2014/main" id="{90B432F7-5C0D-CD64-34F3-7E5196A7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359366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직사각형 2">
            <a:extLst>
              <a:ext uri="{FF2B5EF4-FFF2-40B4-BE49-F238E27FC236}">
                <a16:creationId xmlns:a16="http://schemas.microsoft.com/office/drawing/2014/main" id="{C85C5881-F3D6-866B-7D1E-270BECAB5C92}"/>
              </a:ext>
            </a:extLst>
          </p:cNvPr>
          <p:cNvSpPr/>
          <p:nvPr/>
        </p:nvSpPr>
        <p:spPr>
          <a:xfrm>
            <a:off x="412614" y="911482"/>
            <a:ext cx="11947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Cas client : Service Départemental d’Incendie et de Secours</a:t>
            </a:r>
          </a:p>
        </p:txBody>
      </p:sp>
      <p:sp>
        <p:nvSpPr>
          <p:cNvPr id="4" name="Organigramme : Disque magnétique 3">
            <a:extLst>
              <a:ext uri="{FF2B5EF4-FFF2-40B4-BE49-F238E27FC236}">
                <a16:creationId xmlns:a16="http://schemas.microsoft.com/office/drawing/2014/main" id="{F0EC6172-8AA1-CEE5-A462-11526E8877B8}"/>
              </a:ext>
            </a:extLst>
          </p:cNvPr>
          <p:cNvSpPr/>
          <p:nvPr/>
        </p:nvSpPr>
        <p:spPr>
          <a:xfrm>
            <a:off x="1518982" y="2829363"/>
            <a:ext cx="869950" cy="11902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Organigramme : Disque magnétique 5">
            <a:extLst>
              <a:ext uri="{FF2B5EF4-FFF2-40B4-BE49-F238E27FC236}">
                <a16:creationId xmlns:a16="http://schemas.microsoft.com/office/drawing/2014/main" id="{3FA6E2D9-EB97-8829-DFCC-496DD101D105}"/>
              </a:ext>
            </a:extLst>
          </p:cNvPr>
          <p:cNvSpPr/>
          <p:nvPr/>
        </p:nvSpPr>
        <p:spPr>
          <a:xfrm>
            <a:off x="5661025" y="2811204"/>
            <a:ext cx="869950" cy="1190289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6D62044-3138-B872-643A-F409D313F88D}"/>
              </a:ext>
            </a:extLst>
          </p:cNvPr>
          <p:cNvSpPr txBox="1"/>
          <p:nvPr/>
        </p:nvSpPr>
        <p:spPr>
          <a:xfrm>
            <a:off x="1290382" y="4212935"/>
            <a:ext cx="1327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ERP RH</a:t>
            </a:r>
            <a:br>
              <a:rPr lang="fr-FR" dirty="0"/>
            </a:br>
            <a:r>
              <a:rPr lang="fr-FR" dirty="0"/>
              <a:t>SQL Server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5F36EBB2-597E-3B2E-E0B7-85199C9FBC8D}"/>
              </a:ext>
            </a:extLst>
          </p:cNvPr>
          <p:cNvSpPr/>
          <p:nvPr/>
        </p:nvSpPr>
        <p:spPr>
          <a:xfrm>
            <a:off x="2684478" y="3326151"/>
            <a:ext cx="2537905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83334A3-0B34-90D5-9D4A-F58BE7FCBC1A}"/>
              </a:ext>
            </a:extLst>
          </p:cNvPr>
          <p:cNvSpPr txBox="1"/>
          <p:nvPr/>
        </p:nvSpPr>
        <p:spPr>
          <a:xfrm>
            <a:off x="5432425" y="4078389"/>
            <a:ext cx="1327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Référentiel central</a:t>
            </a:r>
          </a:p>
        </p:txBody>
      </p:sp>
      <p:pic>
        <p:nvPicPr>
          <p:cNvPr id="10" name="Picture 2" descr="Symbole de documents - Icônes interface gratuites">
            <a:extLst>
              <a:ext uri="{FF2B5EF4-FFF2-40B4-BE49-F238E27FC236}">
                <a16:creationId xmlns:a16="http://schemas.microsoft.com/office/drawing/2014/main" id="{29CCD638-34BD-017C-ADE8-F9576A590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208" y="2537149"/>
            <a:ext cx="623565" cy="62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693142B4-8687-1875-1EC3-0E98579502E8}"/>
              </a:ext>
            </a:extLst>
          </p:cNvPr>
          <p:cNvSpPr/>
          <p:nvPr/>
        </p:nvSpPr>
        <p:spPr>
          <a:xfrm rot="9689753">
            <a:off x="6752728" y="3108415"/>
            <a:ext cx="1323409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05CC88F-8B0D-F662-0186-A7904D8B3750}"/>
              </a:ext>
            </a:extLst>
          </p:cNvPr>
          <p:cNvSpPr txBox="1"/>
          <p:nvPr/>
        </p:nvSpPr>
        <p:spPr>
          <a:xfrm>
            <a:off x="8859772" y="2514383"/>
            <a:ext cx="2228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Saisies ponctuelles</a:t>
            </a:r>
          </a:p>
          <a:p>
            <a:pPr algn="ctr"/>
            <a:r>
              <a:rPr lang="fr-FR" dirty="0"/>
              <a:t>(prestataires…)</a:t>
            </a:r>
          </a:p>
        </p:txBody>
      </p:sp>
      <p:pic>
        <p:nvPicPr>
          <p:cNvPr id="16" name="Picture 2" descr="Symbole de documents - Icônes interface gratuites">
            <a:extLst>
              <a:ext uri="{FF2B5EF4-FFF2-40B4-BE49-F238E27FC236}">
                <a16:creationId xmlns:a16="http://schemas.microsoft.com/office/drawing/2014/main" id="{3F651A35-90C6-8FC3-2EA7-6E6E8E901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208" y="3777989"/>
            <a:ext cx="623565" cy="62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CAF63225-62CD-1F19-3BD3-E926BFDF072B}"/>
              </a:ext>
            </a:extLst>
          </p:cNvPr>
          <p:cNvSpPr txBox="1"/>
          <p:nvPr/>
        </p:nvSpPr>
        <p:spPr>
          <a:xfrm>
            <a:off x="8859773" y="3843603"/>
            <a:ext cx="2228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Ajout d’informations</a:t>
            </a:r>
          </a:p>
          <a:p>
            <a:pPr algn="ctr"/>
            <a:r>
              <a:rPr lang="fr-FR" dirty="0"/>
              <a:t>(type de pc…)</a:t>
            </a:r>
          </a:p>
        </p:txBody>
      </p:sp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E526B1C8-FB74-33AE-8904-544B51D5788D}"/>
              </a:ext>
            </a:extLst>
          </p:cNvPr>
          <p:cNvSpPr/>
          <p:nvPr/>
        </p:nvSpPr>
        <p:spPr>
          <a:xfrm rot="12101888">
            <a:off x="6774132" y="3807129"/>
            <a:ext cx="1323409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C5B58CF-2B52-DEA8-EBC2-FDE7FF4D8A7B}"/>
              </a:ext>
            </a:extLst>
          </p:cNvPr>
          <p:cNvSpPr txBox="1"/>
          <p:nvPr/>
        </p:nvSpPr>
        <p:spPr>
          <a:xfrm>
            <a:off x="2838961" y="2548300"/>
            <a:ext cx="2228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Regroupement</a:t>
            </a:r>
            <a:br>
              <a:rPr lang="fr-FR" dirty="0"/>
            </a:br>
            <a:r>
              <a:rPr lang="fr-FR" dirty="0"/>
              <a:t>des statuts</a:t>
            </a:r>
          </a:p>
        </p:txBody>
      </p:sp>
      <p:sp>
        <p:nvSpPr>
          <p:cNvPr id="5" name="Espace réservé du pied de page 11">
            <a:extLst>
              <a:ext uri="{FF2B5EF4-FFF2-40B4-BE49-F238E27FC236}">
                <a16:creationId xmlns:a16="http://schemas.microsoft.com/office/drawing/2014/main" id="{B64951F1-BF24-194B-E57E-8605344F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309787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4" grpId="0" animBg="1"/>
      <p:bldP spid="15" grpId="0"/>
      <p:bldP spid="17" grpId="0"/>
      <p:bldP spid="18" grpId="0" animBg="1"/>
      <p:bldP spid="1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1921188" y="2998113"/>
            <a:ext cx="7997512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Conclusion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AD4372-B3D4-43E9-8A37-B8BE6723F61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C9F6EF6F-DF16-3867-7A68-3E648A33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41825770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CE4054B6-ECE0-5FE4-19B6-DD822118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52A319D-0229-55C5-9937-1F6D3166F015}"/>
              </a:ext>
            </a:extLst>
          </p:cNvPr>
          <p:cNvSpPr txBox="1"/>
          <p:nvPr/>
        </p:nvSpPr>
        <p:spPr>
          <a:xfrm>
            <a:off x="1143000" y="1576530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Un projet de gestion des identités s’appuie sur un </a:t>
            </a:r>
            <a:r>
              <a:rPr lang="fr-FR" sz="3600" b="1" u="sng" dirty="0"/>
              <a:t>référentiel d’utilisateurs exhaustif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A756582-C1EF-64AF-3EBA-9EA3C313A37B}"/>
              </a:ext>
            </a:extLst>
          </p:cNvPr>
          <p:cNvSpPr txBox="1"/>
          <p:nvPr/>
        </p:nvSpPr>
        <p:spPr>
          <a:xfrm>
            <a:off x="1143000" y="3467009"/>
            <a:ext cx="960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La gestion des identités n’est pas une science exacte : il faut intégrer la flexibilité (exceptions, …)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CB6A18-C581-0AB7-BCA4-E7CA3CFEB2E1}"/>
              </a:ext>
            </a:extLst>
          </p:cNvPr>
          <p:cNvSpPr txBox="1"/>
          <p:nvPr/>
        </p:nvSpPr>
        <p:spPr>
          <a:xfrm>
            <a:off x="507932" y="5482214"/>
            <a:ext cx="10535771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altLang="ko-K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Référentiel RH = 50% d’un projet IAM</a:t>
            </a:r>
          </a:p>
        </p:txBody>
      </p:sp>
    </p:spTree>
    <p:extLst>
      <p:ext uri="{BB962C8B-B14F-4D97-AF65-F5344CB8AC3E}">
        <p14:creationId xmlns:p14="http://schemas.microsoft.com/office/powerpoint/2010/main" val="19511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 descr="Une image contenant Police, texte, Graphique, logo&#10;&#10;Description générée automatiquement">
            <a:extLst>
              <a:ext uri="{FF2B5EF4-FFF2-40B4-BE49-F238E27FC236}">
                <a16:creationId xmlns:a16="http://schemas.microsoft.com/office/drawing/2014/main" id="{3CEDEB27-553A-6104-51CE-F095BA4F19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667345"/>
            <a:ext cx="3286125" cy="1848445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23033AFF-D47D-AC39-AF88-7AA521D5FFA7}"/>
              </a:ext>
            </a:extLst>
          </p:cNvPr>
          <p:cNvSpPr txBox="1"/>
          <p:nvPr/>
        </p:nvSpPr>
        <p:spPr>
          <a:xfrm>
            <a:off x="1428750" y="193101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www.youzer.net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B0C77D7-1EE3-9D47-80B3-069251777E80}"/>
              </a:ext>
            </a:extLst>
          </p:cNvPr>
          <p:cNvSpPr txBox="1"/>
          <p:nvPr/>
        </p:nvSpPr>
        <p:spPr>
          <a:xfrm>
            <a:off x="1428750" y="3223260"/>
            <a:ext cx="501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francois.poulet@youzer.net</a:t>
            </a:r>
          </a:p>
        </p:txBody>
      </p:sp>
    </p:spTree>
    <p:extLst>
      <p:ext uri="{BB962C8B-B14F-4D97-AF65-F5344CB8AC3E}">
        <p14:creationId xmlns:p14="http://schemas.microsoft.com/office/powerpoint/2010/main" val="427940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881CEA79-F3F9-482E-87FA-D6100DE419B2}"/>
              </a:ext>
            </a:extLst>
          </p:cNvPr>
          <p:cNvSpPr txBox="1"/>
          <p:nvPr/>
        </p:nvSpPr>
        <p:spPr>
          <a:xfrm>
            <a:off x="1921187" y="2998113"/>
            <a:ext cx="8554071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IAM vs IAG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475B759D-FAA1-4A72-BA08-3AA88F2F4017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E490A5F-2FA3-4230-8625-072F9B751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AD4372-B3D4-43E9-8A37-B8BE6723F61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0783EE5F-8F47-1EB1-35CA-D6CF0C48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250339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7AB35-3378-D9BA-A821-A083D7CCC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C8CB418-DDCA-4C0F-70B3-D8032AC6D43E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35D6621-1A95-CD62-7B1F-48347C6BC1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8" name="Espace réservé du pied de page 11">
            <a:extLst>
              <a:ext uri="{FF2B5EF4-FFF2-40B4-BE49-F238E27FC236}">
                <a16:creationId xmlns:a16="http://schemas.microsoft.com/office/drawing/2014/main" id="{F94151AA-F78C-111D-7EC4-0985E684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sp>
        <p:nvSpPr>
          <p:cNvPr id="9" name="직사각형 2">
            <a:extLst>
              <a:ext uri="{FF2B5EF4-FFF2-40B4-BE49-F238E27FC236}">
                <a16:creationId xmlns:a16="http://schemas.microsoft.com/office/drawing/2014/main" id="{7FC907B6-CC36-D8C4-D1C2-68F6DB38CAE3}"/>
              </a:ext>
            </a:extLst>
          </p:cNvPr>
          <p:cNvSpPr/>
          <p:nvPr/>
        </p:nvSpPr>
        <p:spPr>
          <a:xfrm>
            <a:off x="562119" y="1702304"/>
            <a:ext cx="111761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IAM : </a:t>
            </a:r>
            <a:r>
              <a:rPr lang="fr-FR" altLang="ko-KR" sz="3600" dirty="0">
                <a:solidFill>
                  <a:schemeClr val="bg1">
                    <a:lumMod val="65000"/>
                  </a:schemeClr>
                </a:solidFill>
                <a:ea typeface="Roboto" pitchFamily="2" charset="0"/>
                <a:cs typeface="Arial" pitchFamily="34" charset="0"/>
              </a:rPr>
              <a:t>Identity &amp; Access</a:t>
            </a:r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Management</a:t>
            </a:r>
          </a:p>
          <a:p>
            <a:r>
              <a:rPr lang="fr-FR" altLang="ko-KR" sz="28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Pour gérer l’authentification, le SSO, le MFA, la sécurité… </a:t>
            </a:r>
            <a:endParaRPr lang="fr-FR" altLang="ko-KR" sz="36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endParaRPr lang="fr-FR" altLang="ko-KR" sz="3600" b="1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IAG : </a:t>
            </a:r>
            <a:r>
              <a:rPr lang="fr-FR" altLang="ko-KR" sz="3600" dirty="0">
                <a:solidFill>
                  <a:schemeClr val="bg1">
                    <a:lumMod val="65000"/>
                  </a:schemeClr>
                </a:solidFill>
                <a:ea typeface="Roboto" pitchFamily="2" charset="0"/>
                <a:cs typeface="Arial" pitchFamily="34" charset="0"/>
              </a:rPr>
              <a:t>Identity &amp; Access</a:t>
            </a:r>
            <a:r>
              <a:rPr lang="fr-FR" altLang="ko-KR" sz="3600" b="1" dirty="0">
                <a:solidFill>
                  <a:schemeClr val="bg1">
                    <a:lumMod val="65000"/>
                  </a:schemeClr>
                </a:solidFill>
                <a:ea typeface="Roboto" pitchFamily="2" charset="0"/>
                <a:cs typeface="Arial" pitchFamily="34" charset="0"/>
              </a:rPr>
              <a:t> </a:t>
            </a:r>
            <a:r>
              <a:rPr lang="fr-FR" altLang="ko-KR" sz="3600" b="1" dirty="0" err="1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Governance</a:t>
            </a:r>
            <a:endParaRPr lang="fr-FR" altLang="ko-KR" sz="3600" b="1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28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Pour définir et appliquer les stratégies d’accès (qui a accès à quoi)</a:t>
            </a:r>
          </a:p>
          <a:p>
            <a:endParaRPr lang="fr-FR" altLang="ko-KR" sz="2800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  <a:p>
            <a:r>
              <a:rPr lang="fr-FR" altLang="ko-KR" sz="36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IGA</a:t>
            </a:r>
            <a:r>
              <a:rPr lang="fr-FR" altLang="ko-KR" sz="36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 : </a:t>
            </a:r>
            <a:r>
              <a:rPr lang="fr-FR" altLang="ko-KR" sz="3600" dirty="0">
                <a:solidFill>
                  <a:schemeClr val="bg1">
                    <a:lumMod val="65000"/>
                  </a:schemeClr>
                </a:solidFill>
                <a:ea typeface="Roboto" pitchFamily="2" charset="0"/>
                <a:cs typeface="Arial" pitchFamily="34" charset="0"/>
              </a:rPr>
              <a:t>Identity </a:t>
            </a:r>
            <a:r>
              <a:rPr lang="fr-FR" altLang="ko-KR" sz="3600" dirty="0" err="1">
                <a:solidFill>
                  <a:schemeClr val="bg1">
                    <a:lumMod val="65000"/>
                  </a:schemeClr>
                </a:solidFill>
                <a:ea typeface="Roboto" pitchFamily="2" charset="0"/>
                <a:cs typeface="Arial" pitchFamily="34" charset="0"/>
              </a:rPr>
              <a:t>Governance</a:t>
            </a:r>
            <a:r>
              <a:rPr lang="fr-FR" altLang="ko-KR" sz="3600" dirty="0">
                <a:solidFill>
                  <a:schemeClr val="bg1">
                    <a:lumMod val="65000"/>
                  </a:schemeClr>
                </a:solidFill>
                <a:ea typeface="Roboto" pitchFamily="2" charset="0"/>
                <a:cs typeface="Arial" pitchFamily="34" charset="0"/>
              </a:rPr>
              <a:t> &amp; Administration</a:t>
            </a:r>
          </a:p>
          <a:p>
            <a:endParaRPr lang="fr-FR" altLang="ko-KR" sz="3600" b="1" dirty="0">
              <a:solidFill>
                <a:srgbClr val="2C3C53"/>
              </a:solidFill>
              <a:ea typeface="Roboto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4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7D63F6-9047-79BE-8A12-B35DD9745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3">
            <a:extLst>
              <a:ext uri="{FF2B5EF4-FFF2-40B4-BE49-F238E27FC236}">
                <a16:creationId xmlns:a16="http://schemas.microsoft.com/office/drawing/2014/main" id="{025D753E-4D0A-3F9B-DADE-8E9FDBD05965}"/>
              </a:ext>
            </a:extLst>
          </p:cNvPr>
          <p:cNvSpPr txBox="1"/>
          <p:nvPr/>
        </p:nvSpPr>
        <p:spPr>
          <a:xfrm>
            <a:off x="1921187" y="2998113"/>
            <a:ext cx="8554071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altLang="ko-KR" sz="5000" dirty="0" err="1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Utilisateurs</a:t>
            </a:r>
            <a:r>
              <a:rPr lang="en-US" altLang="ko-KR" sz="5000" dirty="0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 &lt;&gt; </a:t>
            </a:r>
            <a:r>
              <a:rPr lang="en-US" altLang="ko-KR" sz="5000" dirty="0" err="1">
                <a:solidFill>
                  <a:schemeClr val="bg1"/>
                </a:solidFill>
                <a:ea typeface="Roboto" pitchFamily="2" charset="0"/>
                <a:cs typeface="Arial" pitchFamily="34" charset="0"/>
              </a:rPr>
              <a:t>Identités</a:t>
            </a:r>
            <a:endParaRPr lang="ko-KR" altLang="en-US" sz="5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Freeform: Shape 5">
            <a:extLst>
              <a:ext uri="{FF2B5EF4-FFF2-40B4-BE49-F238E27FC236}">
                <a16:creationId xmlns:a16="http://schemas.microsoft.com/office/drawing/2014/main" id="{F2E2B476-6C34-B7F2-60E8-F35C34FD57F5}"/>
              </a:ext>
            </a:extLst>
          </p:cNvPr>
          <p:cNvSpPr/>
          <p:nvPr/>
        </p:nvSpPr>
        <p:spPr>
          <a:xfrm flipH="1">
            <a:off x="1099821" y="2302750"/>
            <a:ext cx="1324110" cy="2317447"/>
          </a:xfrm>
          <a:custGeom>
            <a:avLst/>
            <a:gdLst>
              <a:gd name="connsiteX0" fmla="*/ 0 w 1528549"/>
              <a:gd name="connsiteY0" fmla="*/ 0 h 2756848"/>
              <a:gd name="connsiteX1" fmla="*/ 1528549 w 1528549"/>
              <a:gd name="connsiteY1" fmla="*/ 0 h 2756848"/>
              <a:gd name="connsiteX2" fmla="*/ 1528549 w 1528549"/>
              <a:gd name="connsiteY2" fmla="*/ 2756848 h 2756848"/>
              <a:gd name="connsiteX3" fmla="*/ 0 w 1528549"/>
              <a:gd name="connsiteY3" fmla="*/ 2756848 h 2756848"/>
              <a:gd name="connsiteX4" fmla="*/ 0 w 1528549"/>
              <a:gd name="connsiteY4" fmla="*/ 2265528 h 2756848"/>
              <a:gd name="connsiteX5" fmla="*/ 191069 w 1528549"/>
              <a:gd name="connsiteY5" fmla="*/ 2265528 h 2756848"/>
              <a:gd name="connsiteX6" fmla="*/ 191069 w 1528549"/>
              <a:gd name="connsiteY6" fmla="*/ 2565779 h 2756848"/>
              <a:gd name="connsiteX7" fmla="*/ 1337480 w 1528549"/>
              <a:gd name="connsiteY7" fmla="*/ 2565779 h 2756848"/>
              <a:gd name="connsiteX8" fmla="*/ 1337480 w 1528549"/>
              <a:gd name="connsiteY8" fmla="*/ 191069 h 2756848"/>
              <a:gd name="connsiteX9" fmla="*/ 191069 w 1528549"/>
              <a:gd name="connsiteY9" fmla="*/ 191069 h 2756848"/>
              <a:gd name="connsiteX10" fmla="*/ 191069 w 1528549"/>
              <a:gd name="connsiteY10" fmla="*/ 460776 h 2756848"/>
              <a:gd name="connsiteX11" fmla="*/ 0 w 1528549"/>
              <a:gd name="connsiteY11" fmla="*/ 460776 h 2756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8549" h="2756848">
                <a:moveTo>
                  <a:pt x="0" y="0"/>
                </a:moveTo>
                <a:lnTo>
                  <a:pt x="1528549" y="0"/>
                </a:lnTo>
                <a:lnTo>
                  <a:pt x="1528549" y="2756848"/>
                </a:lnTo>
                <a:lnTo>
                  <a:pt x="0" y="2756848"/>
                </a:lnTo>
                <a:lnTo>
                  <a:pt x="0" y="2265528"/>
                </a:lnTo>
                <a:lnTo>
                  <a:pt x="191069" y="2265528"/>
                </a:lnTo>
                <a:lnTo>
                  <a:pt x="191069" y="2565779"/>
                </a:lnTo>
                <a:lnTo>
                  <a:pt x="1337480" y="2565779"/>
                </a:lnTo>
                <a:lnTo>
                  <a:pt x="1337480" y="191069"/>
                </a:lnTo>
                <a:lnTo>
                  <a:pt x="191069" y="191069"/>
                </a:lnTo>
                <a:lnTo>
                  <a:pt x="191069" y="460776"/>
                </a:lnTo>
                <a:lnTo>
                  <a:pt x="0" y="460776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2C3C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A49F9687-0373-812F-A5FB-C7F2343645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17" y="33986"/>
            <a:ext cx="3057525" cy="685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01F3DA-1806-092E-2AE2-8D3DF54067DA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1">
            <a:extLst>
              <a:ext uri="{FF2B5EF4-FFF2-40B4-BE49-F238E27FC236}">
                <a16:creationId xmlns:a16="http://schemas.microsoft.com/office/drawing/2014/main" id="{2063A7D2-345F-571E-5D63-8ABB4A575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162967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sp>
        <p:nvSpPr>
          <p:cNvPr id="36" name="직사각형 2">
            <a:extLst>
              <a:ext uri="{FF2B5EF4-FFF2-40B4-BE49-F238E27FC236}">
                <a16:creationId xmlns:a16="http://schemas.microsoft.com/office/drawing/2014/main" id="{BC3304AA-0E8C-43F7-86C9-95E18BF315D3}"/>
              </a:ext>
            </a:extLst>
          </p:cNvPr>
          <p:cNvSpPr/>
          <p:nvPr/>
        </p:nvSpPr>
        <p:spPr>
          <a:xfrm>
            <a:off x="2926455" y="1502925"/>
            <a:ext cx="96196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UTILISATEUR</a:t>
            </a: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personne physique</a:t>
            </a: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qui a un lien contractuel avec l’entreprise </a:t>
            </a: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(CDD, CDI, prestataire…) </a:t>
            </a:r>
          </a:p>
        </p:txBody>
      </p:sp>
      <p:pic>
        <p:nvPicPr>
          <p:cNvPr id="2" name="Picture 2" descr="Pin on *-***-***-**** msn tech support number usa">
            <a:extLst>
              <a:ext uri="{FF2B5EF4-FFF2-40B4-BE49-F238E27FC236}">
                <a16:creationId xmlns:a16="http://schemas.microsoft.com/office/drawing/2014/main" id="{68A5D7B4-4B61-1DB5-9B9A-095BD634E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043" y="1502925"/>
            <a:ext cx="1559197" cy="155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2">
            <a:extLst>
              <a:ext uri="{FF2B5EF4-FFF2-40B4-BE49-F238E27FC236}">
                <a16:creationId xmlns:a16="http://schemas.microsoft.com/office/drawing/2014/main" id="{A05FAA76-3BA3-DC50-E8C9-91CE1040CAC8}"/>
              </a:ext>
            </a:extLst>
          </p:cNvPr>
          <p:cNvSpPr/>
          <p:nvPr/>
        </p:nvSpPr>
        <p:spPr>
          <a:xfrm>
            <a:off x="2926454" y="4074004"/>
            <a:ext cx="105773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ko-KR" sz="3000" b="1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COMPTE / IDENTITE</a:t>
            </a:r>
          </a:p>
          <a:p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représentation digitale de l’utilisateur dans le SI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16A9DD7-8814-A5AC-1294-3A0475020A46}"/>
              </a:ext>
            </a:extLst>
          </p:cNvPr>
          <p:cNvGrpSpPr/>
          <p:nvPr/>
        </p:nvGrpSpPr>
        <p:grpSpPr>
          <a:xfrm>
            <a:off x="1367920" y="4024282"/>
            <a:ext cx="1139995" cy="1065385"/>
            <a:chOff x="690000" y="4024282"/>
            <a:chExt cx="1139995" cy="1065385"/>
          </a:xfrm>
        </p:grpSpPr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6A1E1623-AE39-ED49-3BE0-449D4DAE57A0}"/>
                </a:ext>
              </a:extLst>
            </p:cNvPr>
            <p:cNvSpPr/>
            <p:nvPr/>
          </p:nvSpPr>
          <p:spPr>
            <a:xfrm>
              <a:off x="690000" y="4024282"/>
              <a:ext cx="1139995" cy="106538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53B9DA99-1CFB-CFB2-0211-D6D278D11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1997" y="4178974"/>
              <a:ext cx="756000" cy="75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Espace réservé du pied de page 11">
            <a:extLst>
              <a:ext uri="{FF2B5EF4-FFF2-40B4-BE49-F238E27FC236}">
                <a16:creationId xmlns:a16="http://schemas.microsoft.com/office/drawing/2014/main" id="{70FA01A4-F243-59CA-7229-8AF6D6DB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</p:spTree>
    <p:extLst>
      <p:ext uri="{BB962C8B-B14F-4D97-AF65-F5344CB8AC3E}">
        <p14:creationId xmlns:p14="http://schemas.microsoft.com/office/powerpoint/2010/main" val="26960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pic>
        <p:nvPicPr>
          <p:cNvPr id="1026" name="Picture 2" descr="Pin on *-***-***-**** msn tech support number usa">
            <a:extLst>
              <a:ext uri="{FF2B5EF4-FFF2-40B4-BE49-F238E27FC236}">
                <a16:creationId xmlns:a16="http://schemas.microsoft.com/office/drawing/2014/main" id="{BEBAED3E-0A0F-B73A-310F-FDD1EAD2B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423" y="1235051"/>
            <a:ext cx="1559197" cy="155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직사각형 2">
            <a:extLst>
              <a:ext uri="{FF2B5EF4-FFF2-40B4-BE49-F238E27FC236}">
                <a16:creationId xmlns:a16="http://schemas.microsoft.com/office/drawing/2014/main" id="{532D6230-A7CC-0993-22F3-2D80BDB7309D}"/>
              </a:ext>
            </a:extLst>
          </p:cNvPr>
          <p:cNvSpPr/>
          <p:nvPr/>
        </p:nvSpPr>
        <p:spPr>
          <a:xfrm>
            <a:off x="1850454" y="1868660"/>
            <a:ext cx="27414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ko-KR" sz="3000" dirty="0">
                <a:solidFill>
                  <a:srgbClr val="2C3C53"/>
                </a:solidFill>
                <a:ea typeface="Roboto" pitchFamily="2" charset="0"/>
                <a:cs typeface="Arial" pitchFamily="34" charset="0"/>
              </a:rPr>
              <a:t>Utilisateur</a:t>
            </a:r>
            <a:endParaRPr lang="ko-KR" altLang="en-US" sz="3000" dirty="0">
              <a:solidFill>
                <a:srgbClr val="2C3C53"/>
              </a:solidFill>
              <a:cs typeface="Arial" pitchFamily="34" charset="0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93B8206-5642-4AEA-4D92-D9704B9C4899}"/>
              </a:ext>
            </a:extLst>
          </p:cNvPr>
          <p:cNvSpPr/>
          <p:nvPr/>
        </p:nvSpPr>
        <p:spPr>
          <a:xfrm>
            <a:off x="8686992" y="3978547"/>
            <a:ext cx="1139995" cy="10653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/>
              <a:t>…</a:t>
            </a:r>
            <a:endParaRPr lang="fr-FR" dirty="0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F145EE09-36AA-B8B2-F127-140C85DA8AA3}"/>
              </a:ext>
            </a:extLst>
          </p:cNvPr>
          <p:cNvGrpSpPr/>
          <p:nvPr/>
        </p:nvGrpSpPr>
        <p:grpSpPr>
          <a:xfrm>
            <a:off x="2740176" y="3167134"/>
            <a:ext cx="2301202" cy="2628272"/>
            <a:chOff x="2736152" y="3167135"/>
            <a:chExt cx="2301202" cy="2628272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9DF2BBE9-0922-F78E-F523-26E390BAF686}"/>
                </a:ext>
              </a:extLst>
            </p:cNvPr>
            <p:cNvGrpSpPr/>
            <p:nvPr/>
          </p:nvGrpSpPr>
          <p:grpSpPr>
            <a:xfrm>
              <a:off x="2753750" y="3167135"/>
              <a:ext cx="2283604" cy="1880360"/>
              <a:chOff x="2753750" y="3167135"/>
              <a:chExt cx="2283604" cy="1880360"/>
            </a:xfrm>
          </p:grpSpPr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E7B63E11-3959-2D1E-E9FE-8C4173819059}"/>
                  </a:ext>
                </a:extLst>
              </p:cNvPr>
              <p:cNvSpPr/>
              <p:nvPr/>
            </p:nvSpPr>
            <p:spPr>
              <a:xfrm>
                <a:off x="2753750" y="3982110"/>
                <a:ext cx="1139995" cy="106538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2" name="Picture 2">
                <a:extLst>
                  <a:ext uri="{FF2B5EF4-FFF2-40B4-BE49-F238E27FC236}">
                    <a16:creationId xmlns:a16="http://schemas.microsoft.com/office/drawing/2014/main" id="{C8CE0AB5-10C8-41A6-0C0D-2F6D10B1BB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45747" y="4136802"/>
                <a:ext cx="756000" cy="75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Flèche : droite 13">
                <a:extLst>
                  <a:ext uri="{FF2B5EF4-FFF2-40B4-BE49-F238E27FC236}">
                    <a16:creationId xmlns:a16="http://schemas.microsoft.com/office/drawing/2014/main" id="{663C185C-1DCD-CFB9-E095-BE7531536780}"/>
                  </a:ext>
                </a:extLst>
              </p:cNvPr>
              <p:cNvSpPr/>
              <p:nvPr/>
            </p:nvSpPr>
            <p:spPr>
              <a:xfrm rot="8373445">
                <a:off x="3478157" y="3167135"/>
                <a:ext cx="1559197" cy="172432"/>
              </a:xfrm>
              <a:prstGeom prst="rightArrow">
                <a:avLst>
                  <a:gd name="adj1" fmla="val 50000"/>
                  <a:gd name="adj2" fmla="val 109987"/>
                </a:avLst>
              </a:prstGeom>
              <a:solidFill>
                <a:srgbClr val="3AB4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직사각형 2">
              <a:extLst>
                <a:ext uri="{FF2B5EF4-FFF2-40B4-BE49-F238E27FC236}">
                  <a16:creationId xmlns:a16="http://schemas.microsoft.com/office/drawing/2014/main" id="{305C4F1A-A74E-2BDC-0D6D-25A6A704B67B}"/>
                </a:ext>
              </a:extLst>
            </p:cNvPr>
            <p:cNvSpPr/>
            <p:nvPr/>
          </p:nvSpPr>
          <p:spPr>
            <a:xfrm>
              <a:off x="2736152" y="5149076"/>
              <a:ext cx="117518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ko-KR" dirty="0">
                  <a:solidFill>
                    <a:srgbClr val="2C3C53"/>
                  </a:solidFill>
                  <a:ea typeface="Roboto" pitchFamily="2" charset="0"/>
                  <a:cs typeface="Arial" pitchFamily="34" charset="0"/>
                </a:rPr>
                <a:t>Compte AD</a:t>
              </a:r>
              <a:endParaRPr lang="ko-KR" altLang="en-US" dirty="0">
                <a:solidFill>
                  <a:srgbClr val="2C3C53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D6E836C7-E67F-A6EF-62C8-D1DE01D2EC87}"/>
              </a:ext>
            </a:extLst>
          </p:cNvPr>
          <p:cNvGrpSpPr/>
          <p:nvPr/>
        </p:nvGrpSpPr>
        <p:grpSpPr>
          <a:xfrm>
            <a:off x="5619426" y="2774789"/>
            <a:ext cx="1543093" cy="3020617"/>
            <a:chOff x="5619426" y="2774789"/>
            <a:chExt cx="1543093" cy="3020617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184EF60D-F3FD-5107-2B57-240EFB72707D}"/>
                </a:ext>
              </a:extLst>
            </p:cNvPr>
            <p:cNvGrpSpPr/>
            <p:nvPr/>
          </p:nvGrpSpPr>
          <p:grpSpPr>
            <a:xfrm>
              <a:off x="5820976" y="2774789"/>
              <a:ext cx="1139995" cy="2272706"/>
              <a:chOff x="5820976" y="2774789"/>
              <a:chExt cx="1139995" cy="2272706"/>
            </a:xfrm>
          </p:grpSpPr>
          <p:sp>
            <p:nvSpPr>
              <p:cNvPr id="9" name="Rectangle : coins arrondis 8">
                <a:extLst>
                  <a:ext uri="{FF2B5EF4-FFF2-40B4-BE49-F238E27FC236}">
                    <a16:creationId xmlns:a16="http://schemas.microsoft.com/office/drawing/2014/main" id="{B959519A-DFCD-0B2C-3F63-CAAF55218B8A}"/>
                  </a:ext>
                </a:extLst>
              </p:cNvPr>
              <p:cNvSpPr/>
              <p:nvPr/>
            </p:nvSpPr>
            <p:spPr>
              <a:xfrm>
                <a:off x="5820976" y="3982110"/>
                <a:ext cx="1139995" cy="106538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5" name="Picture 2">
                <a:extLst>
                  <a:ext uri="{FF2B5EF4-FFF2-40B4-BE49-F238E27FC236}">
                    <a16:creationId xmlns:a16="http://schemas.microsoft.com/office/drawing/2014/main" id="{D00CA0B9-9F93-FBF3-0378-AA78B859C0B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012973" y="4136802"/>
                <a:ext cx="756000" cy="75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Flèche : droite 15">
                <a:extLst>
                  <a:ext uri="{FF2B5EF4-FFF2-40B4-BE49-F238E27FC236}">
                    <a16:creationId xmlns:a16="http://schemas.microsoft.com/office/drawing/2014/main" id="{25A0AE8F-F2EF-B32D-2AA6-BA424743CF06}"/>
                  </a:ext>
                </a:extLst>
              </p:cNvPr>
              <p:cNvSpPr/>
              <p:nvPr/>
            </p:nvSpPr>
            <p:spPr>
              <a:xfrm rot="3882056">
                <a:off x="5578392" y="3266055"/>
                <a:ext cx="1149433" cy="166902"/>
              </a:xfrm>
              <a:prstGeom prst="rightArrow">
                <a:avLst>
                  <a:gd name="adj1" fmla="val 50000"/>
                  <a:gd name="adj2" fmla="val 109987"/>
                </a:avLst>
              </a:prstGeom>
              <a:solidFill>
                <a:srgbClr val="3AB4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22" name="직사각형 2">
              <a:extLst>
                <a:ext uri="{FF2B5EF4-FFF2-40B4-BE49-F238E27FC236}">
                  <a16:creationId xmlns:a16="http://schemas.microsoft.com/office/drawing/2014/main" id="{255EE013-C7DD-5914-1B57-F22CA492413A}"/>
                </a:ext>
              </a:extLst>
            </p:cNvPr>
            <p:cNvSpPr/>
            <p:nvPr/>
          </p:nvSpPr>
          <p:spPr>
            <a:xfrm>
              <a:off x="5619426" y="5149075"/>
              <a:ext cx="154309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ko-KR" dirty="0">
                  <a:solidFill>
                    <a:srgbClr val="2C3C53"/>
                  </a:solidFill>
                  <a:ea typeface="Roboto" pitchFamily="2" charset="0"/>
                  <a:cs typeface="Arial" pitchFamily="34" charset="0"/>
                </a:rPr>
                <a:t>Compte Salesforce</a:t>
              </a:r>
              <a:endParaRPr lang="ko-KR" altLang="en-US" dirty="0">
                <a:solidFill>
                  <a:srgbClr val="2C3C53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217501E1-E7AA-782B-B256-DF41F8F5AE91}"/>
              </a:ext>
            </a:extLst>
          </p:cNvPr>
          <p:cNvGrpSpPr/>
          <p:nvPr/>
        </p:nvGrpSpPr>
        <p:grpSpPr>
          <a:xfrm>
            <a:off x="6300344" y="3163982"/>
            <a:ext cx="2093636" cy="2617762"/>
            <a:chOff x="6300344" y="3163982"/>
            <a:chExt cx="2093636" cy="2617762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A800BB55-634F-F696-0F4B-53DC7C3C99FF}"/>
                </a:ext>
              </a:extLst>
            </p:cNvPr>
            <p:cNvGrpSpPr/>
            <p:nvPr/>
          </p:nvGrpSpPr>
          <p:grpSpPr>
            <a:xfrm>
              <a:off x="6300344" y="3163982"/>
              <a:ext cx="2093635" cy="1883513"/>
              <a:chOff x="6300344" y="3163982"/>
              <a:chExt cx="2093635" cy="1883513"/>
            </a:xfrm>
          </p:grpSpPr>
          <p:sp>
            <p:nvSpPr>
              <p:cNvPr id="10" name="Rectangle : coins arrondis 9">
                <a:extLst>
                  <a:ext uri="{FF2B5EF4-FFF2-40B4-BE49-F238E27FC236}">
                    <a16:creationId xmlns:a16="http://schemas.microsoft.com/office/drawing/2014/main" id="{8C4CA627-273A-6685-EFF4-7F26A5EFA7CC}"/>
                  </a:ext>
                </a:extLst>
              </p:cNvPr>
              <p:cNvSpPr/>
              <p:nvPr/>
            </p:nvSpPr>
            <p:spPr>
              <a:xfrm>
                <a:off x="7253984" y="3982110"/>
                <a:ext cx="1139995" cy="106538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6" name="Picture 2">
                <a:extLst>
                  <a:ext uri="{FF2B5EF4-FFF2-40B4-BE49-F238E27FC236}">
                    <a16:creationId xmlns:a16="http://schemas.microsoft.com/office/drawing/2014/main" id="{30C1EDEA-1713-D72B-0E99-77B0496F8A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445981" y="4136802"/>
                <a:ext cx="756000" cy="75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Flèche : droite 14">
                <a:extLst>
                  <a:ext uri="{FF2B5EF4-FFF2-40B4-BE49-F238E27FC236}">
                    <a16:creationId xmlns:a16="http://schemas.microsoft.com/office/drawing/2014/main" id="{349C976A-D549-3FED-FB3E-9292678D4876}"/>
                  </a:ext>
                </a:extLst>
              </p:cNvPr>
              <p:cNvSpPr/>
              <p:nvPr/>
            </p:nvSpPr>
            <p:spPr>
              <a:xfrm rot="2525419">
                <a:off x="6300344" y="3163982"/>
                <a:ext cx="1559197" cy="172432"/>
              </a:xfrm>
              <a:prstGeom prst="rightArrow">
                <a:avLst>
                  <a:gd name="adj1" fmla="val 50000"/>
                  <a:gd name="adj2" fmla="val 109987"/>
                </a:avLst>
              </a:prstGeom>
              <a:solidFill>
                <a:srgbClr val="3AB4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3" name="직사각형 2">
              <a:extLst>
                <a:ext uri="{FF2B5EF4-FFF2-40B4-BE49-F238E27FC236}">
                  <a16:creationId xmlns:a16="http://schemas.microsoft.com/office/drawing/2014/main" id="{2ED37CCB-727A-4556-B62D-1D9B45772199}"/>
                </a:ext>
              </a:extLst>
            </p:cNvPr>
            <p:cNvSpPr/>
            <p:nvPr/>
          </p:nvSpPr>
          <p:spPr>
            <a:xfrm>
              <a:off x="7253984" y="5135413"/>
              <a:ext cx="113999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altLang="ko-KR" dirty="0">
                  <a:solidFill>
                    <a:srgbClr val="2C3C53"/>
                  </a:solidFill>
                  <a:ea typeface="Roboto" pitchFamily="2" charset="0"/>
                  <a:cs typeface="Arial" pitchFamily="34" charset="0"/>
                </a:rPr>
                <a:t>Compte Jira</a:t>
              </a:r>
              <a:endParaRPr lang="ko-KR" altLang="en-US" dirty="0">
                <a:solidFill>
                  <a:srgbClr val="2C3C53"/>
                </a:solidFill>
                <a:cs typeface="Arial" pitchFamily="34" charset="0"/>
              </a:endParaRPr>
            </a:p>
          </p:txBody>
        </p:sp>
      </p:grpSp>
      <p:sp>
        <p:nvSpPr>
          <p:cNvPr id="32" name="Espace réservé du pied de page 11">
            <a:extLst>
              <a:ext uri="{FF2B5EF4-FFF2-40B4-BE49-F238E27FC236}">
                <a16:creationId xmlns:a16="http://schemas.microsoft.com/office/drawing/2014/main" id="{060CC94D-1DB7-E22A-4DFD-7C96F149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11A3FFA-A9B9-2FAF-EDFF-5F9E42E6490A}"/>
              </a:ext>
            </a:extLst>
          </p:cNvPr>
          <p:cNvGrpSpPr/>
          <p:nvPr/>
        </p:nvGrpSpPr>
        <p:grpSpPr>
          <a:xfrm>
            <a:off x="4281233" y="2814171"/>
            <a:ext cx="1213363" cy="2967573"/>
            <a:chOff x="4281233" y="2814171"/>
            <a:chExt cx="1213363" cy="296757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8C1D07C1-C202-D019-B116-DA38EA6E4E72}"/>
                </a:ext>
              </a:extLst>
            </p:cNvPr>
            <p:cNvGrpSpPr/>
            <p:nvPr/>
          </p:nvGrpSpPr>
          <p:grpSpPr>
            <a:xfrm>
              <a:off x="4319407" y="2814171"/>
              <a:ext cx="1175189" cy="2967573"/>
              <a:chOff x="4319407" y="2814172"/>
              <a:chExt cx="1175189" cy="2967573"/>
            </a:xfrm>
          </p:grpSpPr>
          <p:sp>
            <p:nvSpPr>
              <p:cNvPr id="17" name="Flèche : droite 16">
                <a:extLst>
                  <a:ext uri="{FF2B5EF4-FFF2-40B4-BE49-F238E27FC236}">
                    <a16:creationId xmlns:a16="http://schemas.microsoft.com/office/drawing/2014/main" id="{99ABE6CB-CC8F-A070-8737-B26B1AF252C1}"/>
                  </a:ext>
                </a:extLst>
              </p:cNvPr>
              <p:cNvSpPr/>
              <p:nvPr/>
            </p:nvSpPr>
            <p:spPr>
              <a:xfrm rot="6451872">
                <a:off x="4593816" y="3305438"/>
                <a:ext cx="1149433" cy="166902"/>
              </a:xfrm>
              <a:prstGeom prst="rightArrow">
                <a:avLst>
                  <a:gd name="adj1" fmla="val 50000"/>
                  <a:gd name="adj2" fmla="val 109987"/>
                </a:avLst>
              </a:prstGeom>
              <a:solidFill>
                <a:srgbClr val="3AB4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1" name="직사각형 2">
                <a:extLst>
                  <a:ext uri="{FF2B5EF4-FFF2-40B4-BE49-F238E27FC236}">
                    <a16:creationId xmlns:a16="http://schemas.microsoft.com/office/drawing/2014/main" id="{626F3C33-C99A-9AFB-3E82-4FCA79119E4F}"/>
                  </a:ext>
                </a:extLst>
              </p:cNvPr>
              <p:cNvSpPr/>
              <p:nvPr/>
            </p:nvSpPr>
            <p:spPr>
              <a:xfrm>
                <a:off x="4319407" y="5135414"/>
                <a:ext cx="117518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altLang="ko-KR" dirty="0">
                    <a:solidFill>
                      <a:srgbClr val="2C3C53"/>
                    </a:solidFill>
                    <a:ea typeface="Roboto" pitchFamily="2" charset="0"/>
                    <a:cs typeface="Arial" pitchFamily="34" charset="0"/>
                  </a:rPr>
                  <a:t>Compte 365</a:t>
                </a:r>
                <a:endParaRPr lang="ko-KR" altLang="en-US" dirty="0">
                  <a:solidFill>
                    <a:srgbClr val="2C3C53"/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47FE06E3-72CF-B322-1FE6-E325CEC4667A}"/>
                </a:ext>
              </a:extLst>
            </p:cNvPr>
            <p:cNvGrpSpPr/>
            <p:nvPr/>
          </p:nvGrpSpPr>
          <p:grpSpPr>
            <a:xfrm>
              <a:off x="4281233" y="3962050"/>
              <a:ext cx="1139994" cy="1081882"/>
              <a:chOff x="6637662" y="3429000"/>
              <a:chExt cx="604322" cy="573516"/>
            </a:xfrm>
          </p:grpSpPr>
          <p:sp>
            <p:nvSpPr>
              <p:cNvPr id="34" name="Rectangle : coins arrondis 33">
                <a:extLst>
                  <a:ext uri="{FF2B5EF4-FFF2-40B4-BE49-F238E27FC236}">
                    <a16:creationId xmlns:a16="http://schemas.microsoft.com/office/drawing/2014/main" id="{0568A47B-D570-6B8C-B439-24853CA3E8D7}"/>
                  </a:ext>
                </a:extLst>
              </p:cNvPr>
              <p:cNvSpPr/>
              <p:nvPr/>
            </p:nvSpPr>
            <p:spPr>
              <a:xfrm>
                <a:off x="6637662" y="3429000"/>
                <a:ext cx="604322" cy="573516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35" name="Picture 2">
                <a:extLst>
                  <a:ext uri="{FF2B5EF4-FFF2-40B4-BE49-F238E27FC236}">
                    <a16:creationId xmlns:a16="http://schemas.microsoft.com/office/drawing/2014/main" id="{8B6AA5A8-43C0-B33E-AE5B-321784AF33B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5459" y="3510905"/>
                <a:ext cx="461020" cy="4610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43435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778E3AC2-D4D5-49A8-59BA-34CC92876E0A}"/>
              </a:ext>
            </a:extLst>
          </p:cNvPr>
          <p:cNvSpPr/>
          <p:nvPr/>
        </p:nvSpPr>
        <p:spPr>
          <a:xfrm>
            <a:off x="5138811" y="2180735"/>
            <a:ext cx="1333501" cy="9541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7B63E11-3959-2D1E-E9FE-8C4173819059}"/>
              </a:ext>
            </a:extLst>
          </p:cNvPr>
          <p:cNvSpPr/>
          <p:nvPr/>
        </p:nvSpPr>
        <p:spPr>
          <a:xfrm>
            <a:off x="3417123" y="3937448"/>
            <a:ext cx="709741" cy="6354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B1578C-B469-4C43-B5E2-7B46D5A0987C}"/>
              </a:ext>
            </a:extLst>
          </p:cNvPr>
          <p:cNvSpPr/>
          <p:nvPr/>
        </p:nvSpPr>
        <p:spPr>
          <a:xfrm>
            <a:off x="0" y="6557818"/>
            <a:ext cx="12192000" cy="300182"/>
          </a:xfrm>
          <a:prstGeom prst="rect">
            <a:avLst/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2233E58-06AD-45C8-8E31-56AD1C7A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8" y="0"/>
            <a:ext cx="2578290" cy="578308"/>
          </a:xfrm>
          <a:prstGeom prst="rect">
            <a:avLst/>
          </a:prstGeom>
        </p:spPr>
      </p:pic>
      <p:pic>
        <p:nvPicPr>
          <p:cNvPr id="1026" name="Picture 2" descr="Pin on *-***-***-**** msn tech support number usa">
            <a:extLst>
              <a:ext uri="{FF2B5EF4-FFF2-40B4-BE49-F238E27FC236}">
                <a16:creationId xmlns:a16="http://schemas.microsoft.com/office/drawing/2014/main" id="{BEBAED3E-0A0F-B73A-310F-FDD1EAD2B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141" y="774393"/>
            <a:ext cx="972387" cy="97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C8CE0AB5-10C8-41A6-0C0D-2F6D10B1B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70" y="4025636"/>
            <a:ext cx="425364" cy="4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959519A-DFCD-0B2C-3F63-CAAF55218B8A}"/>
              </a:ext>
            </a:extLst>
          </p:cNvPr>
          <p:cNvSpPr/>
          <p:nvPr/>
        </p:nvSpPr>
        <p:spPr>
          <a:xfrm>
            <a:off x="6059382" y="3922950"/>
            <a:ext cx="710179" cy="6357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C4CA627-273A-6685-EFF4-7F26A5EFA7CC}"/>
              </a:ext>
            </a:extLst>
          </p:cNvPr>
          <p:cNvSpPr/>
          <p:nvPr/>
        </p:nvSpPr>
        <p:spPr>
          <a:xfrm>
            <a:off x="7395116" y="3922950"/>
            <a:ext cx="710179" cy="6357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00CA0B9-9F93-FBF3-0378-AA78B859C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00578" y="4003903"/>
            <a:ext cx="470963" cy="47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0C1EDEA-1713-D72B-0E99-77B0496F8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36312" y="4003903"/>
            <a:ext cx="470963" cy="47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663C185C-1DCD-CFB9-E095-BE7531536780}"/>
              </a:ext>
            </a:extLst>
          </p:cNvPr>
          <p:cNvSpPr/>
          <p:nvPr/>
        </p:nvSpPr>
        <p:spPr>
          <a:xfrm rot="8373445">
            <a:off x="4133287" y="3342956"/>
            <a:ext cx="806251" cy="148204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349C976A-D549-3FED-FB3E-9292678D4876}"/>
              </a:ext>
            </a:extLst>
          </p:cNvPr>
          <p:cNvSpPr/>
          <p:nvPr/>
        </p:nvSpPr>
        <p:spPr>
          <a:xfrm rot="2525419">
            <a:off x="6541883" y="3312594"/>
            <a:ext cx="972869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25A0AE8F-F2EF-B32D-2AA6-BA424743CF06}"/>
              </a:ext>
            </a:extLst>
          </p:cNvPr>
          <p:cNvSpPr/>
          <p:nvPr/>
        </p:nvSpPr>
        <p:spPr>
          <a:xfrm rot="3882056">
            <a:off x="5923203" y="3444788"/>
            <a:ext cx="612900" cy="16690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99ABE6CB-CC8F-A070-8737-B26B1AF252C1}"/>
              </a:ext>
            </a:extLst>
          </p:cNvPr>
          <p:cNvSpPr/>
          <p:nvPr/>
        </p:nvSpPr>
        <p:spPr>
          <a:xfrm rot="6451872">
            <a:off x="4956035" y="3457137"/>
            <a:ext cx="592694" cy="166902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Symbole de documents - Icônes interface gratuites">
            <a:extLst>
              <a:ext uri="{FF2B5EF4-FFF2-40B4-BE49-F238E27FC236}">
                <a16:creationId xmlns:a16="http://schemas.microsoft.com/office/drawing/2014/main" id="{F4E1A408-5311-D44E-D90E-37E898F16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93" y="2255484"/>
            <a:ext cx="623565" cy="62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F0339344-33A0-23C3-0E3E-8E3DE5FA703B}"/>
              </a:ext>
            </a:extLst>
          </p:cNvPr>
          <p:cNvSpPr/>
          <p:nvPr/>
        </p:nvSpPr>
        <p:spPr>
          <a:xfrm rot="5400000">
            <a:off x="5674828" y="1919296"/>
            <a:ext cx="307096" cy="78047"/>
          </a:xfrm>
          <a:prstGeom prst="rightArrow">
            <a:avLst>
              <a:gd name="adj1" fmla="val 50000"/>
              <a:gd name="adj2" fmla="val 109987"/>
            </a:avLst>
          </a:prstGeom>
          <a:solidFill>
            <a:srgbClr val="3A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2BC900E-DFC1-5E20-FEC7-E02B91739482}"/>
              </a:ext>
            </a:extLst>
          </p:cNvPr>
          <p:cNvSpPr txBox="1"/>
          <p:nvPr/>
        </p:nvSpPr>
        <p:spPr>
          <a:xfrm>
            <a:off x="714955" y="5248827"/>
            <a:ext cx="10535771" cy="954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altLang="ko-KR" sz="2800" dirty="0">
                <a:solidFill>
                  <a:schemeClr val="bg1"/>
                </a:solidFill>
                <a:ea typeface="Roboto" pitchFamily="2" charset="0"/>
                <a:cs typeface="Arial" pitchFamily="34" charset="0"/>
                <a:sym typeface="Wingdings" panose="05000000000000000000" pitchFamily="2" charset="2"/>
              </a:rPr>
              <a:t>Un utilisateur a toujours une relation contractuelle avec l’entreprise : c’est ce qui définit quelles habilitations il doit avoir.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63237E-E612-BFAF-B8CD-4D3A27B12BC8}"/>
              </a:ext>
            </a:extLst>
          </p:cNvPr>
          <p:cNvSpPr txBox="1"/>
          <p:nvPr/>
        </p:nvSpPr>
        <p:spPr>
          <a:xfrm>
            <a:off x="5380598" y="2810719"/>
            <a:ext cx="895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contrat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3C4F592D-4E74-8FA6-052E-D148E243ECD3}"/>
              </a:ext>
            </a:extLst>
          </p:cNvPr>
          <p:cNvSpPr/>
          <p:nvPr/>
        </p:nvSpPr>
        <p:spPr>
          <a:xfrm>
            <a:off x="9232825" y="1746780"/>
            <a:ext cx="2165350" cy="204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/>
              <a:t>CDI</a:t>
            </a:r>
          </a:p>
          <a:p>
            <a:pPr marL="285750" indent="-285750">
              <a:buFontTx/>
              <a:buChar char="-"/>
            </a:pPr>
            <a:r>
              <a:rPr lang="fr-FR"/>
              <a:t>CDD</a:t>
            </a:r>
          </a:p>
          <a:p>
            <a:pPr marL="285750" indent="-285750">
              <a:buFontTx/>
              <a:buChar char="-"/>
            </a:pPr>
            <a:r>
              <a:rPr lang="fr-FR"/>
              <a:t>Stage</a:t>
            </a:r>
          </a:p>
          <a:p>
            <a:pPr marL="285750" indent="-285750">
              <a:buFontTx/>
              <a:buChar char="-"/>
            </a:pPr>
            <a:r>
              <a:rPr lang="fr-FR"/>
              <a:t>Intérim</a:t>
            </a:r>
          </a:p>
          <a:p>
            <a:pPr marL="285750" indent="-285750">
              <a:buFontTx/>
              <a:buChar char="-"/>
            </a:pPr>
            <a:r>
              <a:rPr lang="fr-FR"/>
              <a:t>Prestation</a:t>
            </a:r>
          </a:p>
          <a:p>
            <a:pPr marL="285750" indent="-285750">
              <a:buFontTx/>
              <a:buChar char="-"/>
            </a:pPr>
            <a:r>
              <a:rPr lang="fr-FR"/>
              <a:t>…</a:t>
            </a:r>
            <a:endParaRPr lang="fr-FR" dirty="0"/>
          </a:p>
        </p:txBody>
      </p:sp>
      <p:sp>
        <p:nvSpPr>
          <p:cNvPr id="24" name="Flèche : droite 23">
            <a:extLst>
              <a:ext uri="{FF2B5EF4-FFF2-40B4-BE49-F238E27FC236}">
                <a16:creationId xmlns:a16="http://schemas.microsoft.com/office/drawing/2014/main" id="{52DBC996-F9A2-D648-B946-A66620B289B8}"/>
              </a:ext>
            </a:extLst>
          </p:cNvPr>
          <p:cNvSpPr/>
          <p:nvPr/>
        </p:nvSpPr>
        <p:spPr>
          <a:xfrm rot="10800000">
            <a:off x="6573851" y="2567266"/>
            <a:ext cx="2510292" cy="172432"/>
          </a:xfrm>
          <a:prstGeom prst="rightArrow">
            <a:avLst>
              <a:gd name="adj1" fmla="val 50000"/>
              <a:gd name="adj2" fmla="val 1099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space réservé du pied de page 11">
            <a:extLst>
              <a:ext uri="{FF2B5EF4-FFF2-40B4-BE49-F238E27FC236}">
                <a16:creationId xmlns:a16="http://schemas.microsoft.com/office/drawing/2014/main" id="{E7F7667C-E8D1-6C51-4AEE-BF4958DE6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61529" y="6557818"/>
            <a:ext cx="2634953" cy="300182"/>
          </a:xfrm>
        </p:spPr>
        <p:txBody>
          <a:bodyPr/>
          <a:lstStyle/>
          <a:p>
            <a:pPr algn="r"/>
            <a:r>
              <a:rPr lang="fr-FR" sz="1500" dirty="0">
                <a:solidFill>
                  <a:schemeClr val="bg1"/>
                </a:solidFill>
              </a:rPr>
              <a:t>youzer.net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6E7FA7E7-B4A2-C19E-56E4-F201B87945C3}"/>
              </a:ext>
            </a:extLst>
          </p:cNvPr>
          <p:cNvGrpSpPr/>
          <p:nvPr/>
        </p:nvGrpSpPr>
        <p:grpSpPr>
          <a:xfrm>
            <a:off x="4739819" y="3921087"/>
            <a:ext cx="709740" cy="718943"/>
            <a:chOff x="6637662" y="3429000"/>
            <a:chExt cx="604322" cy="603199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CA406208-F737-5A66-A821-EB0981F71916}"/>
                </a:ext>
              </a:extLst>
            </p:cNvPr>
            <p:cNvSpPr/>
            <p:nvPr/>
          </p:nvSpPr>
          <p:spPr>
            <a:xfrm>
              <a:off x="6637662" y="3429000"/>
              <a:ext cx="604322" cy="60319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7" name="Picture 2">
              <a:extLst>
                <a:ext uri="{FF2B5EF4-FFF2-40B4-BE49-F238E27FC236}">
                  <a16:creationId xmlns:a16="http://schemas.microsoft.com/office/drawing/2014/main" id="{BAC64978-4C1C-11B5-1117-6563EF6BE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5459" y="3510905"/>
              <a:ext cx="461020" cy="461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3929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0" grpId="0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1266</Words>
  <Application>Microsoft Office PowerPoint</Application>
  <PresentationFormat>Grand écran</PresentationFormat>
  <Paragraphs>343</Paragraphs>
  <Slides>39</Slides>
  <Notes>39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Open Sans</vt:lpstr>
      <vt:lpstr>Roboto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Elvire Gouezou</dc:creator>
  <cp:lastModifiedBy>François Poulet</cp:lastModifiedBy>
  <cp:revision>496</cp:revision>
  <dcterms:created xsi:type="dcterms:W3CDTF">2019-02-19T15:50:28Z</dcterms:created>
  <dcterms:modified xsi:type="dcterms:W3CDTF">2025-06-02T14:42:48Z</dcterms:modified>
</cp:coreProperties>
</file>