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7"/>
  </p:notesMasterIdLst>
  <p:handoutMasterIdLst>
    <p:handoutMasterId r:id="rId58"/>
  </p:handoutMasterIdLst>
  <p:sldIdLst>
    <p:sldId id="256" r:id="rId2"/>
    <p:sldId id="338" r:id="rId3"/>
    <p:sldId id="258" r:id="rId4"/>
    <p:sldId id="348" r:id="rId5"/>
    <p:sldId id="304" r:id="rId6"/>
    <p:sldId id="317" r:id="rId7"/>
    <p:sldId id="302" r:id="rId8"/>
    <p:sldId id="261" r:id="rId9"/>
    <p:sldId id="293" r:id="rId10"/>
    <p:sldId id="299" r:id="rId11"/>
    <p:sldId id="403" r:id="rId12"/>
    <p:sldId id="273" r:id="rId13"/>
    <p:sldId id="267" r:id="rId14"/>
    <p:sldId id="270" r:id="rId15"/>
    <p:sldId id="272" r:id="rId16"/>
    <p:sldId id="405" r:id="rId17"/>
    <p:sldId id="340" r:id="rId18"/>
    <p:sldId id="271" r:id="rId19"/>
    <p:sldId id="406" r:id="rId20"/>
    <p:sldId id="407" r:id="rId21"/>
    <p:sldId id="368" r:id="rId22"/>
    <p:sldId id="346" r:id="rId23"/>
    <p:sldId id="347" r:id="rId24"/>
    <p:sldId id="341" r:id="rId25"/>
    <p:sldId id="384" r:id="rId26"/>
    <p:sldId id="400" r:id="rId27"/>
    <p:sldId id="318" r:id="rId28"/>
    <p:sldId id="369" r:id="rId29"/>
    <p:sldId id="269" r:id="rId30"/>
    <p:sldId id="383" r:id="rId31"/>
    <p:sldId id="380" r:id="rId32"/>
    <p:sldId id="393" r:id="rId33"/>
    <p:sldId id="342" r:id="rId34"/>
    <p:sldId id="377" r:id="rId35"/>
    <p:sldId id="385" r:id="rId36"/>
    <p:sldId id="388" r:id="rId37"/>
    <p:sldId id="268" r:id="rId38"/>
    <p:sldId id="286" r:id="rId39"/>
    <p:sldId id="401" r:id="rId40"/>
    <p:sldId id="337" r:id="rId41"/>
    <p:sldId id="290" r:id="rId42"/>
    <p:sldId id="331" r:id="rId43"/>
    <p:sldId id="324" r:id="rId44"/>
    <p:sldId id="332" r:id="rId45"/>
    <p:sldId id="328" r:id="rId46"/>
    <p:sldId id="333" r:id="rId47"/>
    <p:sldId id="334" r:id="rId48"/>
    <p:sldId id="335" r:id="rId49"/>
    <p:sldId id="330" r:id="rId50"/>
    <p:sldId id="336" r:id="rId51"/>
    <p:sldId id="402" r:id="rId52"/>
    <p:sldId id="344" r:id="rId53"/>
    <p:sldId id="345" r:id="rId54"/>
    <p:sldId id="339" r:id="rId55"/>
    <p:sldId id="322"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FEBE271-C7F4-44DA-BD18-0699A422D0FA}">
          <p14:sldIdLst>
            <p14:sldId id="256"/>
            <p14:sldId id="338"/>
            <p14:sldId id="258"/>
            <p14:sldId id="348"/>
            <p14:sldId id="304"/>
            <p14:sldId id="317"/>
            <p14:sldId id="302"/>
            <p14:sldId id="261"/>
            <p14:sldId id="293"/>
            <p14:sldId id="299"/>
            <p14:sldId id="403"/>
            <p14:sldId id="273"/>
            <p14:sldId id="267"/>
            <p14:sldId id="270"/>
            <p14:sldId id="272"/>
            <p14:sldId id="405"/>
            <p14:sldId id="340"/>
            <p14:sldId id="271"/>
            <p14:sldId id="406"/>
            <p14:sldId id="407"/>
            <p14:sldId id="368"/>
            <p14:sldId id="346"/>
            <p14:sldId id="347"/>
            <p14:sldId id="341"/>
            <p14:sldId id="384"/>
            <p14:sldId id="400"/>
            <p14:sldId id="318"/>
            <p14:sldId id="369"/>
            <p14:sldId id="269"/>
            <p14:sldId id="383"/>
            <p14:sldId id="380"/>
            <p14:sldId id="393"/>
            <p14:sldId id="342"/>
            <p14:sldId id="377"/>
            <p14:sldId id="385"/>
            <p14:sldId id="388"/>
            <p14:sldId id="268"/>
            <p14:sldId id="286"/>
            <p14:sldId id="401"/>
            <p14:sldId id="337"/>
            <p14:sldId id="290"/>
            <p14:sldId id="331"/>
            <p14:sldId id="324"/>
            <p14:sldId id="332"/>
            <p14:sldId id="328"/>
            <p14:sldId id="333"/>
            <p14:sldId id="334"/>
            <p14:sldId id="335"/>
            <p14:sldId id="330"/>
            <p14:sldId id="336"/>
            <p14:sldId id="402"/>
            <p14:sldId id="344"/>
            <p14:sldId id="345"/>
            <p14:sldId id="339"/>
            <p14:sldId id="3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D95"/>
    <a:srgbClr val="2BB8BA"/>
    <a:srgbClr val="30304D"/>
    <a:srgbClr val="907F9F"/>
    <a:srgbClr val="1C18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6374" autoAdjust="0"/>
  </p:normalViewPr>
  <p:slideViewPr>
    <p:cSldViewPr snapToGrid="0">
      <p:cViewPr varScale="1">
        <p:scale>
          <a:sx n="139" d="100"/>
          <a:sy n="139" d="100"/>
        </p:scale>
        <p:origin x="126"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297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13E9F88-072E-A0DE-2BB9-1BB07FD17C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a:extLst>
              <a:ext uri="{FF2B5EF4-FFF2-40B4-BE49-F238E27FC236}">
                <a16:creationId xmlns:a16="http://schemas.microsoft.com/office/drawing/2014/main" id="{BB62408A-63BE-4296-C9C5-392CB17DA7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1899D6-D43F-4796-8813-FB55ECF1AE17}" type="datetimeFigureOut">
              <a:rPr lang="fr-FR" smtClean="0"/>
              <a:t>13/06/2023</a:t>
            </a:fld>
            <a:endParaRPr lang="fr-FR" dirty="0"/>
          </a:p>
        </p:txBody>
      </p:sp>
      <p:sp>
        <p:nvSpPr>
          <p:cNvPr id="4" name="Espace réservé du pied de page 3">
            <a:extLst>
              <a:ext uri="{FF2B5EF4-FFF2-40B4-BE49-F238E27FC236}">
                <a16:creationId xmlns:a16="http://schemas.microsoft.com/office/drawing/2014/main" id="{8B86357D-714F-DFBC-FADD-D8FB8C07F07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a:extLst>
              <a:ext uri="{FF2B5EF4-FFF2-40B4-BE49-F238E27FC236}">
                <a16:creationId xmlns:a16="http://schemas.microsoft.com/office/drawing/2014/main" id="{7D29081F-7C33-1803-2FA0-85DC4383B8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845682-481C-4A40-9A17-3FD102DBA740}" type="slidenum">
              <a:rPr lang="fr-FR" smtClean="0"/>
              <a:t>‹N°›</a:t>
            </a:fld>
            <a:endParaRPr lang="fr-FR" dirty="0"/>
          </a:p>
        </p:txBody>
      </p:sp>
    </p:spTree>
    <p:extLst>
      <p:ext uri="{BB962C8B-B14F-4D97-AF65-F5344CB8AC3E}">
        <p14:creationId xmlns:p14="http://schemas.microsoft.com/office/powerpoint/2010/main" val="1517753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B2FBF-E642-41E8-A969-A57D34FF3A4F}" type="datetimeFigureOut">
              <a:rPr lang="fr-FR" smtClean="0"/>
              <a:t>13/06/2023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D4CA8B-FCDC-4824-A1AA-1126B82EDD54}" type="slidenum">
              <a:rPr lang="fr-FR" smtClean="0"/>
              <a:t>‹N°›</a:t>
            </a:fld>
            <a:endParaRPr lang="fr-FR" dirty="0"/>
          </a:p>
        </p:txBody>
      </p:sp>
    </p:spTree>
    <p:extLst>
      <p:ext uri="{BB962C8B-B14F-4D97-AF65-F5344CB8AC3E}">
        <p14:creationId xmlns:p14="http://schemas.microsoft.com/office/powerpoint/2010/main" val="269858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mière de couvertu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BC4239-7DB6-4FA3-9DB6-B3850DE39985}"/>
              </a:ext>
            </a:extLst>
          </p:cNvPr>
          <p:cNvSpPr>
            <a:spLocks noGrp="1"/>
          </p:cNvSpPr>
          <p:nvPr>
            <p:ph type="title"/>
          </p:nvPr>
        </p:nvSpPr>
        <p:spPr>
          <a:xfrm>
            <a:off x="8018632" y="455362"/>
            <a:ext cx="3944758" cy="5558939"/>
          </a:xfrm>
          <a:prstGeom prst="rect">
            <a:avLst/>
          </a:prstGeom>
        </p:spPr>
        <p:txBody>
          <a:bodyPr/>
          <a:lstStyle/>
          <a:p>
            <a:r>
              <a:rPr lang="fr-FR" dirty="0"/>
              <a:t>Modifiez le style du titre</a:t>
            </a:r>
          </a:p>
        </p:txBody>
      </p:sp>
      <p:sp>
        <p:nvSpPr>
          <p:cNvPr id="3" name="Espace réservé de la date 2">
            <a:extLst>
              <a:ext uri="{FF2B5EF4-FFF2-40B4-BE49-F238E27FC236}">
                <a16:creationId xmlns:a16="http://schemas.microsoft.com/office/drawing/2014/main" id="{AFD994FC-2AB6-BACD-F162-20D6ADBD6F34}"/>
              </a:ext>
            </a:extLst>
          </p:cNvPr>
          <p:cNvSpPr>
            <a:spLocks noGrp="1"/>
          </p:cNvSpPr>
          <p:nvPr>
            <p:ph type="dt" sz="half" idx="10"/>
          </p:nvPr>
        </p:nvSpPr>
        <p:spPr/>
        <p:txBody>
          <a:bodyPr/>
          <a:lstStyle/>
          <a:p>
            <a:fld id="{751BE872-DD73-41E2-93A3-2B77E3058FA5}" type="datetime1">
              <a:rPr lang="en-US" smtClean="0"/>
              <a:t>6/13/2023</a:t>
            </a:fld>
            <a:endParaRPr lang="en-US" dirty="0"/>
          </a:p>
        </p:txBody>
      </p:sp>
      <p:sp>
        <p:nvSpPr>
          <p:cNvPr id="4" name="Espace réservé du pied de page 3">
            <a:extLst>
              <a:ext uri="{FF2B5EF4-FFF2-40B4-BE49-F238E27FC236}">
                <a16:creationId xmlns:a16="http://schemas.microsoft.com/office/drawing/2014/main" id="{F686FC17-DF5E-02A6-F69C-79557C009BDD}"/>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5" name="Espace réservé du numéro de diapositive 4">
            <a:extLst>
              <a:ext uri="{FF2B5EF4-FFF2-40B4-BE49-F238E27FC236}">
                <a16:creationId xmlns:a16="http://schemas.microsoft.com/office/drawing/2014/main" id="{070558AF-2B02-F1AD-03D0-588A45F6CD94}"/>
              </a:ext>
            </a:extLst>
          </p:cNvPr>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01953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1F3B-090C-4BB5-84BE-8ED0FC5981A5}"/>
              </a:ext>
            </a:extLst>
          </p:cNvPr>
          <p:cNvSpPr>
            <a:spLocks noGrp="1"/>
          </p:cNvSpPr>
          <p:nvPr>
            <p:ph type="title"/>
          </p:nvPr>
        </p:nvSpPr>
        <p:spPr>
          <a:xfrm>
            <a:off x="1587711" y="455362"/>
            <a:ext cx="4043436" cy="1584512"/>
          </a:xfrm>
          <a:prstGeom prst="rect">
            <a:avLst/>
          </a:prstGeo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397C49E-9426-4B24-B2A7-C54B89DA60A3}"/>
              </a:ext>
            </a:extLst>
          </p:cNvPr>
          <p:cNvSpPr>
            <a:spLocks noGrp="1"/>
          </p:cNvSpPr>
          <p:nvPr>
            <p:ph type="pic" idx="1"/>
          </p:nvPr>
        </p:nvSpPr>
        <p:spPr>
          <a:xfrm>
            <a:off x="6271232" y="565150"/>
            <a:ext cx="5355607" cy="552267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DBC7F011-0A5F-44E9-88CD-C95A33351B45}"/>
              </a:ext>
            </a:extLst>
          </p:cNvPr>
          <p:cNvSpPr>
            <a:spLocks noGrp="1"/>
          </p:cNvSpPr>
          <p:nvPr>
            <p:ph type="body" sz="half" idx="2"/>
          </p:nvPr>
        </p:nvSpPr>
        <p:spPr>
          <a:xfrm>
            <a:off x="1587711" y="2039874"/>
            <a:ext cx="4043436" cy="38291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721C85-27BB-4533-A21B-C379FE03A944}"/>
              </a:ext>
            </a:extLst>
          </p:cNvPr>
          <p:cNvSpPr>
            <a:spLocks noGrp="1"/>
          </p:cNvSpPr>
          <p:nvPr>
            <p:ph type="dt" sz="half" idx="10"/>
          </p:nvPr>
        </p:nvSpPr>
        <p:spPr/>
        <p:txBody>
          <a:bodyPr/>
          <a:lstStyle/>
          <a:p>
            <a:fld id="{D01AD5F9-4098-4DA0-922E-A43E45AB9C1F}" type="datetime1">
              <a:rPr lang="en-US" smtClean="0"/>
              <a:t>6/13/2023</a:t>
            </a:fld>
            <a:endParaRPr lang="en-US" dirty="0"/>
          </a:p>
        </p:txBody>
      </p:sp>
      <p:sp>
        <p:nvSpPr>
          <p:cNvPr id="6" name="Footer Placeholder 5">
            <a:extLst>
              <a:ext uri="{FF2B5EF4-FFF2-40B4-BE49-F238E27FC236}">
                <a16:creationId xmlns:a16="http://schemas.microsoft.com/office/drawing/2014/main" id="{35018850-01F1-4247-9BFD-1DDC5DDDC38F}"/>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6B365A9-4C28-480F-B370-2DFF234B73F7}"/>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1213985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03645-DCFE-47FC-8A66-F9A45A422ED9}"/>
              </a:ext>
            </a:extLst>
          </p:cNvPr>
          <p:cNvSpPr>
            <a:spLocks noGrp="1"/>
          </p:cNvSpPr>
          <p:nvPr>
            <p:ph type="ctrTitle"/>
          </p:nvPr>
        </p:nvSpPr>
        <p:spPr>
          <a:xfrm>
            <a:off x="3221150" y="1247140"/>
            <a:ext cx="7891760" cy="3450844"/>
          </a:xfrm>
          <a:prstGeom prst="rect">
            <a:avLst/>
          </a:prstGeom>
        </p:spPr>
        <p:txBody>
          <a:bodyPr anchor="t"/>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D509FA-7BD7-4D45-998F-0E43038F179C}"/>
              </a:ext>
            </a:extLst>
          </p:cNvPr>
          <p:cNvSpPr>
            <a:spLocks noGrp="1"/>
          </p:cNvSpPr>
          <p:nvPr>
            <p:ph type="subTitle" idx="1"/>
          </p:nvPr>
        </p:nvSpPr>
        <p:spPr>
          <a:xfrm>
            <a:off x="3221150" y="4818126"/>
            <a:ext cx="7891760" cy="1268984"/>
          </a:xfrm>
          <a:prstGeom prst="rect">
            <a:avLst/>
          </a:prstGeo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DDCFA51C-E4FE-4BF2-A2DD-E32DE57D8AD0}"/>
              </a:ext>
            </a:extLst>
          </p:cNvPr>
          <p:cNvSpPr>
            <a:spLocks noGrp="1"/>
          </p:cNvSpPr>
          <p:nvPr>
            <p:ph type="dt" sz="half" idx="10"/>
          </p:nvPr>
        </p:nvSpPr>
        <p:spPr/>
        <p:txBody>
          <a:bodyPr/>
          <a:lstStyle/>
          <a:p>
            <a:pPr algn="r"/>
            <a:fld id="{E94991EF-581E-4A79-A214-C15740CAC235}" type="datetime1">
              <a:rPr lang="en-US" smtClean="0"/>
              <a:t>6/13/2023</a:t>
            </a:fld>
            <a:endParaRPr lang="en-US" dirty="0"/>
          </a:p>
        </p:txBody>
      </p:sp>
      <p:sp>
        <p:nvSpPr>
          <p:cNvPr id="8" name="Footer Placeholder 7">
            <a:extLst>
              <a:ext uri="{FF2B5EF4-FFF2-40B4-BE49-F238E27FC236}">
                <a16:creationId xmlns:a16="http://schemas.microsoft.com/office/drawing/2014/main" id="{5A438448-FC2D-4A2F-B7C0-04AC50311EAA}"/>
              </a:ext>
            </a:extLst>
          </p:cNvPr>
          <p:cNvSpPr>
            <a:spLocks noGrp="1"/>
          </p:cNvSpPr>
          <p:nvPr>
            <p:ph type="ftr" sz="quarter" idx="11"/>
          </p:nvPr>
        </p:nvSpPr>
        <p:spPr>
          <a:xfrm>
            <a:off x="3221150" y="6292850"/>
            <a:ext cx="4114800" cy="365125"/>
          </a:xfrm>
          <a:prstGeom prst="rect">
            <a:avLst/>
          </a:prstGeom>
        </p:spPr>
        <p:txBody>
          <a:bodyPr/>
          <a:lstStyle/>
          <a:p>
            <a:pPr algn="l"/>
            <a:endParaRPr lang="en-US" dirty="0"/>
          </a:p>
        </p:txBody>
      </p:sp>
      <p:sp>
        <p:nvSpPr>
          <p:cNvPr id="11" name="Slide Number Placeholder 10">
            <a:extLst>
              <a:ext uri="{FF2B5EF4-FFF2-40B4-BE49-F238E27FC236}">
                <a16:creationId xmlns:a16="http://schemas.microsoft.com/office/drawing/2014/main" id="{3B07C67E-EAD9-47D8-9559-4E091BC03BA8}"/>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410846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AAD094DB-8718-EBDC-C4E3-B655B0F287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4655" y="286383"/>
            <a:ext cx="793872" cy="793872"/>
          </a:xfrm>
          <a:prstGeom prst="rect">
            <a:avLst/>
          </a:prstGeom>
        </p:spPr>
      </p:pic>
      <p:sp>
        <p:nvSpPr>
          <p:cNvPr id="2" name="Title 1">
            <a:extLst>
              <a:ext uri="{FF2B5EF4-FFF2-40B4-BE49-F238E27FC236}">
                <a16:creationId xmlns:a16="http://schemas.microsoft.com/office/drawing/2014/main" id="{ADBC5DD8-8608-4B55-96D8-0AB848C028CE}"/>
              </a:ext>
            </a:extLst>
          </p:cNvPr>
          <p:cNvSpPr>
            <a:spLocks noGrp="1"/>
          </p:cNvSpPr>
          <p:nvPr>
            <p:ph type="title"/>
          </p:nvPr>
        </p:nvSpPr>
        <p:spPr>
          <a:xfrm>
            <a:off x="673310" y="455362"/>
            <a:ext cx="9486690" cy="1550419"/>
          </a:xfrm>
          <a:prstGeom prst="rect">
            <a:avLst/>
          </a:prstGeo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98A3CC0B-7B21-422D-937D-FBD49EE9397F}"/>
              </a:ext>
            </a:extLst>
          </p:cNvPr>
          <p:cNvSpPr>
            <a:spLocks noGrp="1"/>
          </p:cNvSpPr>
          <p:nvPr>
            <p:ph idx="1"/>
          </p:nvPr>
        </p:nvSpPr>
        <p:spPr>
          <a:xfrm>
            <a:off x="1587710" y="2160016"/>
            <a:ext cx="9486690" cy="392615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0EAFA-89BC-43E9-8EB9-B6B3CD136E43}"/>
              </a:ext>
            </a:extLst>
          </p:cNvPr>
          <p:cNvSpPr>
            <a:spLocks noGrp="1"/>
          </p:cNvSpPr>
          <p:nvPr>
            <p:ph type="dt" sz="half" idx="10"/>
          </p:nvPr>
        </p:nvSpPr>
        <p:spPr/>
        <p:txBody>
          <a:bodyPr/>
          <a:lstStyle/>
          <a:p>
            <a:fld id="{43CF9B85-57F6-4D48-827E-9E980083B18F}" type="datetime1">
              <a:rPr lang="en-US" smtClean="0"/>
              <a:t>6/13/2023</a:t>
            </a:fld>
            <a:endParaRPr lang="en-US" dirty="0"/>
          </a:p>
        </p:txBody>
      </p:sp>
      <p:sp>
        <p:nvSpPr>
          <p:cNvPr id="5" name="Footer Placeholder 4">
            <a:extLst>
              <a:ext uri="{FF2B5EF4-FFF2-40B4-BE49-F238E27FC236}">
                <a16:creationId xmlns:a16="http://schemas.microsoft.com/office/drawing/2014/main" id="{A3850944-70C2-487F-A102-58CDFB94C3C6}"/>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5177B7B8-A972-455E-9D8C-9B8026A5306D}"/>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205239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087F2-AA0E-4F0C-9AD6-2353021573D7}"/>
              </a:ext>
            </a:extLst>
          </p:cNvPr>
          <p:cNvSpPr>
            <a:spLocks noGrp="1"/>
          </p:cNvSpPr>
          <p:nvPr>
            <p:ph type="title"/>
          </p:nvPr>
        </p:nvSpPr>
        <p:spPr>
          <a:xfrm>
            <a:off x="3221150" y="1251674"/>
            <a:ext cx="7891760" cy="2914688"/>
          </a:xfrm>
          <a:prstGeom prst="rect">
            <a:avLst/>
          </a:prstGeom>
        </p:spPr>
        <p:txBody>
          <a:bodyPr anchor="t"/>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7937807-96B8-4061-A845-1287216BF53B}"/>
              </a:ext>
            </a:extLst>
          </p:cNvPr>
          <p:cNvSpPr>
            <a:spLocks noGrp="1"/>
          </p:cNvSpPr>
          <p:nvPr>
            <p:ph type="body" idx="1"/>
          </p:nvPr>
        </p:nvSpPr>
        <p:spPr>
          <a:xfrm>
            <a:off x="3221150" y="4818126"/>
            <a:ext cx="7891760" cy="1271524"/>
          </a:xfrm>
          <a:prstGeom prst="rect">
            <a:avLst/>
          </a:prstGeo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2AF346-9503-4767-BCB4-84B823E27419}"/>
              </a:ext>
            </a:extLst>
          </p:cNvPr>
          <p:cNvSpPr>
            <a:spLocks noGrp="1"/>
          </p:cNvSpPr>
          <p:nvPr>
            <p:ph type="dt" sz="half" idx="10"/>
          </p:nvPr>
        </p:nvSpPr>
        <p:spPr/>
        <p:txBody>
          <a:bodyPr/>
          <a:lstStyle/>
          <a:p>
            <a:fld id="{DE71ED88-9196-40ED-B682-7D03C29011E5}" type="datetime1">
              <a:rPr lang="en-US" smtClean="0"/>
              <a:t>6/13/2023</a:t>
            </a:fld>
            <a:endParaRPr lang="en-US" dirty="0"/>
          </a:p>
        </p:txBody>
      </p:sp>
      <p:sp>
        <p:nvSpPr>
          <p:cNvPr id="5" name="Footer Placeholder 4">
            <a:extLst>
              <a:ext uri="{FF2B5EF4-FFF2-40B4-BE49-F238E27FC236}">
                <a16:creationId xmlns:a16="http://schemas.microsoft.com/office/drawing/2014/main" id="{5259605B-A39D-4BEE-B46F-16CF13FA0BA7}"/>
              </a:ext>
            </a:extLst>
          </p:cNvPr>
          <p:cNvSpPr>
            <a:spLocks noGrp="1"/>
          </p:cNvSpPr>
          <p:nvPr>
            <p:ph type="ftr" sz="quarter" idx="11"/>
          </p:nvPr>
        </p:nvSpPr>
        <p:spPr>
          <a:xfrm>
            <a:off x="3221150" y="62928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575834A-942D-410B-A430-43F9E01FC5F9}"/>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3089764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FCAD2-C321-4E81-AEBE-696A90E2D9A4}"/>
              </a:ext>
            </a:extLst>
          </p:cNvPr>
          <p:cNvSpPr>
            <a:spLocks noGrp="1"/>
          </p:cNvSpPr>
          <p:nvPr>
            <p:ph type="title"/>
          </p:nvPr>
        </p:nvSpPr>
        <p:spPr>
          <a:xfrm>
            <a:off x="1587710" y="455362"/>
            <a:ext cx="9486690" cy="1550419"/>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F20CD1-0E09-4415-911C-0F5B7341DD80}"/>
              </a:ext>
            </a:extLst>
          </p:cNvPr>
          <p:cNvSpPr>
            <a:spLocks noGrp="1"/>
          </p:cNvSpPr>
          <p:nvPr>
            <p:ph sz="half" idx="1"/>
          </p:nvPr>
        </p:nvSpPr>
        <p:spPr>
          <a:xfrm>
            <a:off x="1587709" y="2160016"/>
            <a:ext cx="4425437" cy="392709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A963EDD-031A-49CA-9130-067550BD0D55}"/>
              </a:ext>
            </a:extLst>
          </p:cNvPr>
          <p:cNvSpPr>
            <a:spLocks noGrp="1"/>
          </p:cNvSpPr>
          <p:nvPr>
            <p:ph sz="half" idx="2"/>
          </p:nvPr>
        </p:nvSpPr>
        <p:spPr>
          <a:xfrm>
            <a:off x="6648963" y="2160016"/>
            <a:ext cx="4425437" cy="392709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808E79-A0BE-49F3-AE92-7EE5CC78F1A6}"/>
              </a:ext>
            </a:extLst>
          </p:cNvPr>
          <p:cNvSpPr>
            <a:spLocks noGrp="1"/>
          </p:cNvSpPr>
          <p:nvPr>
            <p:ph type="dt" sz="half" idx="10"/>
          </p:nvPr>
        </p:nvSpPr>
        <p:spPr/>
        <p:txBody>
          <a:bodyPr/>
          <a:lstStyle/>
          <a:p>
            <a:fld id="{6E8D2CC2-B1A1-4F65-B2E5-90BB1FC9DAC0}" type="datetime1">
              <a:rPr lang="en-US" smtClean="0"/>
              <a:t>6/13/2023</a:t>
            </a:fld>
            <a:endParaRPr lang="en-US" dirty="0"/>
          </a:p>
        </p:txBody>
      </p:sp>
      <p:sp>
        <p:nvSpPr>
          <p:cNvPr id="6" name="Footer Placeholder 5">
            <a:extLst>
              <a:ext uri="{FF2B5EF4-FFF2-40B4-BE49-F238E27FC236}">
                <a16:creationId xmlns:a16="http://schemas.microsoft.com/office/drawing/2014/main" id="{2898B87C-BF1E-47CF-9A4E-FD4BE32C0505}"/>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AAC06E71-46F6-469C-A9CA-E707EBE51B58}"/>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3356167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3B26D-64DE-4314-8BD2-25FD618FB46D}"/>
              </a:ext>
            </a:extLst>
          </p:cNvPr>
          <p:cNvSpPr>
            <a:spLocks noGrp="1"/>
          </p:cNvSpPr>
          <p:nvPr>
            <p:ph type="title"/>
          </p:nvPr>
        </p:nvSpPr>
        <p:spPr>
          <a:xfrm>
            <a:off x="1591056" y="457200"/>
            <a:ext cx="9521854" cy="1554480"/>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9D77613-5CEE-4B05-A937-CD43EAAABF38}"/>
              </a:ext>
            </a:extLst>
          </p:cNvPr>
          <p:cNvSpPr>
            <a:spLocks noGrp="1"/>
          </p:cNvSpPr>
          <p:nvPr>
            <p:ph type="body" idx="1"/>
          </p:nvPr>
        </p:nvSpPr>
        <p:spPr>
          <a:xfrm>
            <a:off x="1591057" y="2165086"/>
            <a:ext cx="4425696" cy="823912"/>
          </a:xfrm>
          <a:prstGeom prst="rect">
            <a:avLst/>
          </a:prstGeo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43E4779-3B5A-4993-9C7F-FB19F1633F5D}"/>
              </a:ext>
            </a:extLst>
          </p:cNvPr>
          <p:cNvSpPr>
            <a:spLocks noGrp="1"/>
          </p:cNvSpPr>
          <p:nvPr>
            <p:ph sz="half" idx="2"/>
          </p:nvPr>
        </p:nvSpPr>
        <p:spPr>
          <a:xfrm>
            <a:off x="1591056" y="2988998"/>
            <a:ext cx="4425697" cy="3098112"/>
          </a:xfrm>
          <a:prstGeom prst="rect">
            <a:avLst/>
          </a:prstGeom>
        </p:spPr>
        <p:txBody>
          <a:bodyPr/>
          <a:lstStyle>
            <a:lvl1pPr>
              <a:defRPr sz="2000"/>
            </a:lvl1pPr>
            <a:lvl2pPr>
              <a:defRPr sz="1800"/>
            </a:lvl2pPr>
            <a:lvl3pPr>
              <a:defRPr sz="1600"/>
            </a:lvl3pPr>
            <a:lvl4pPr>
              <a:defRPr sz="14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AB51081A-685C-4C18-9AE9-425106A02F6B}"/>
              </a:ext>
            </a:extLst>
          </p:cNvPr>
          <p:cNvSpPr>
            <a:spLocks noGrp="1"/>
          </p:cNvSpPr>
          <p:nvPr>
            <p:ph type="body" sz="quarter" idx="3"/>
          </p:nvPr>
        </p:nvSpPr>
        <p:spPr>
          <a:xfrm>
            <a:off x="6687214" y="2165086"/>
            <a:ext cx="4425696" cy="823912"/>
          </a:xfrm>
          <a:prstGeom prst="rect">
            <a:avLst/>
          </a:prstGeo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780F424-FE3A-4B7D-B60C-7AEA2118A585}"/>
              </a:ext>
            </a:extLst>
          </p:cNvPr>
          <p:cNvSpPr>
            <a:spLocks noGrp="1"/>
          </p:cNvSpPr>
          <p:nvPr>
            <p:ph sz="quarter" idx="4"/>
          </p:nvPr>
        </p:nvSpPr>
        <p:spPr>
          <a:xfrm>
            <a:off x="6687214" y="2988998"/>
            <a:ext cx="4425696" cy="3098112"/>
          </a:xfrm>
          <a:prstGeom prst="rect">
            <a:avLst/>
          </a:prstGeom>
        </p:spPr>
        <p:txBody>
          <a:bodyPr/>
          <a:lstStyle>
            <a:lvl1pPr>
              <a:defRPr sz="2000"/>
            </a:lvl1pPr>
            <a:lvl2pPr>
              <a:defRPr sz="1800"/>
            </a:lvl2pPr>
            <a:lvl3pPr>
              <a:defRPr sz="16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64D2A96-CD7D-41BC-BDBE-5E29B7C0B325}"/>
              </a:ext>
            </a:extLst>
          </p:cNvPr>
          <p:cNvSpPr>
            <a:spLocks noGrp="1"/>
          </p:cNvSpPr>
          <p:nvPr>
            <p:ph type="dt" sz="half" idx="10"/>
          </p:nvPr>
        </p:nvSpPr>
        <p:spPr/>
        <p:txBody>
          <a:bodyPr/>
          <a:lstStyle/>
          <a:p>
            <a:fld id="{AF0DC32A-3B98-425C-BA4B-FA6A6F0419AA}" type="datetime1">
              <a:rPr lang="en-US" smtClean="0"/>
              <a:t>6/13/2023</a:t>
            </a:fld>
            <a:endParaRPr lang="en-US" dirty="0"/>
          </a:p>
        </p:txBody>
      </p:sp>
      <p:sp>
        <p:nvSpPr>
          <p:cNvPr id="8" name="Footer Placeholder 7">
            <a:extLst>
              <a:ext uri="{FF2B5EF4-FFF2-40B4-BE49-F238E27FC236}">
                <a16:creationId xmlns:a16="http://schemas.microsoft.com/office/drawing/2014/main" id="{2CD1471D-6DDE-4E56-84E9-48136966A935}"/>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6CA3F451-CF28-4F57-B844-52A665440A02}"/>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308408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22D7A-4502-49C3-BAFB-6D46F7A2E274}"/>
              </a:ext>
            </a:extLst>
          </p:cNvPr>
          <p:cNvSpPr>
            <a:spLocks noGrp="1"/>
          </p:cNvSpPr>
          <p:nvPr>
            <p:ph type="title"/>
          </p:nvPr>
        </p:nvSpPr>
        <p:spPr>
          <a:xfrm>
            <a:off x="1587710" y="455362"/>
            <a:ext cx="9486690" cy="1550419"/>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CAB67EE-A167-43D1-9C58-7B736CF28B64}"/>
              </a:ext>
            </a:extLst>
          </p:cNvPr>
          <p:cNvSpPr>
            <a:spLocks noGrp="1"/>
          </p:cNvSpPr>
          <p:nvPr>
            <p:ph type="dt" sz="half" idx="10"/>
          </p:nvPr>
        </p:nvSpPr>
        <p:spPr/>
        <p:txBody>
          <a:bodyPr/>
          <a:lstStyle/>
          <a:p>
            <a:fld id="{9D1D1237-A9F0-4847-9806-EE589D917A5F}" type="datetime1">
              <a:rPr lang="en-US" smtClean="0"/>
              <a:t>6/13/2023</a:t>
            </a:fld>
            <a:endParaRPr lang="en-US" dirty="0"/>
          </a:p>
        </p:txBody>
      </p:sp>
      <p:sp>
        <p:nvSpPr>
          <p:cNvPr id="4" name="Footer Placeholder 3">
            <a:extLst>
              <a:ext uri="{FF2B5EF4-FFF2-40B4-BE49-F238E27FC236}">
                <a16:creationId xmlns:a16="http://schemas.microsoft.com/office/drawing/2014/main" id="{3C5605B7-599B-450E-9E8D-2A9AE3F30FF4}"/>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875BD2B1-8C5F-430B-A0F2-CD5281AB75E2}"/>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4224353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308016-71BA-4CD3-918D-51613F7F4DF5}"/>
              </a:ext>
            </a:extLst>
          </p:cNvPr>
          <p:cNvSpPr>
            <a:spLocks noGrp="1"/>
          </p:cNvSpPr>
          <p:nvPr>
            <p:ph type="dt" sz="half" idx="10"/>
          </p:nvPr>
        </p:nvSpPr>
        <p:spPr/>
        <p:txBody>
          <a:bodyPr/>
          <a:lstStyle/>
          <a:p>
            <a:fld id="{D439F83A-F6C3-41C7-BCE2-F0C341E68734}" type="datetime1">
              <a:rPr lang="en-US" smtClean="0"/>
              <a:t>6/13/2023</a:t>
            </a:fld>
            <a:endParaRPr lang="en-US" dirty="0"/>
          </a:p>
        </p:txBody>
      </p:sp>
      <p:sp>
        <p:nvSpPr>
          <p:cNvPr id="3" name="Footer Placeholder 2">
            <a:extLst>
              <a:ext uri="{FF2B5EF4-FFF2-40B4-BE49-F238E27FC236}">
                <a16:creationId xmlns:a16="http://schemas.microsoft.com/office/drawing/2014/main" id="{95B24F46-0425-47C6-9FFB-F69AFFFE89D7}"/>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3CE7A99-1593-4189-A514-8209CC32A2EA}"/>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2706321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E933B-3FC6-4B08-9FBE-2DD48307A4D4}"/>
              </a:ext>
            </a:extLst>
          </p:cNvPr>
          <p:cNvSpPr>
            <a:spLocks noGrp="1"/>
          </p:cNvSpPr>
          <p:nvPr>
            <p:ph type="title"/>
          </p:nvPr>
        </p:nvSpPr>
        <p:spPr>
          <a:xfrm>
            <a:off x="1587712" y="455362"/>
            <a:ext cx="4043440" cy="1584512"/>
          </a:xfrm>
          <a:prstGeom prst="rect">
            <a:avLst/>
          </a:prstGeo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377FBD4A-4514-4DCE-8F18-914DF3F4EED1}"/>
              </a:ext>
            </a:extLst>
          </p:cNvPr>
          <p:cNvSpPr>
            <a:spLocks noGrp="1"/>
          </p:cNvSpPr>
          <p:nvPr>
            <p:ph idx="1"/>
          </p:nvPr>
        </p:nvSpPr>
        <p:spPr>
          <a:xfrm>
            <a:off x="6271232" y="565151"/>
            <a:ext cx="5358384" cy="5521960"/>
          </a:xfrm>
          <a:prstGeom prst="rect">
            <a:avLst/>
          </a:prstGeo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AF18C85-0675-4202-B796-352766854939}"/>
              </a:ext>
            </a:extLst>
          </p:cNvPr>
          <p:cNvSpPr>
            <a:spLocks noGrp="1"/>
          </p:cNvSpPr>
          <p:nvPr>
            <p:ph type="body" sz="half" idx="2"/>
          </p:nvPr>
        </p:nvSpPr>
        <p:spPr>
          <a:xfrm>
            <a:off x="1587712" y="2039874"/>
            <a:ext cx="4043440" cy="3829114"/>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079E5-F934-4D04-866F-F7CB5B08ACC4}"/>
              </a:ext>
            </a:extLst>
          </p:cNvPr>
          <p:cNvSpPr>
            <a:spLocks noGrp="1"/>
          </p:cNvSpPr>
          <p:nvPr>
            <p:ph type="dt" sz="half" idx="10"/>
          </p:nvPr>
        </p:nvSpPr>
        <p:spPr/>
        <p:txBody>
          <a:bodyPr/>
          <a:lstStyle/>
          <a:p>
            <a:fld id="{9FD8F469-B366-49D4-9269-39E8A5C103D9}" type="datetime1">
              <a:rPr lang="en-US" smtClean="0"/>
              <a:t>6/13/2023</a:t>
            </a:fld>
            <a:endParaRPr lang="en-US" dirty="0"/>
          </a:p>
        </p:txBody>
      </p:sp>
      <p:sp>
        <p:nvSpPr>
          <p:cNvPr id="6" name="Footer Placeholder 5">
            <a:extLst>
              <a:ext uri="{FF2B5EF4-FFF2-40B4-BE49-F238E27FC236}">
                <a16:creationId xmlns:a16="http://schemas.microsoft.com/office/drawing/2014/main" id="{E705FC94-7915-439A-B937-F02D1BB03A0B}"/>
              </a:ext>
            </a:extLst>
          </p:cNvPr>
          <p:cNvSpPr>
            <a:spLocks noGrp="1"/>
          </p:cNvSpPr>
          <p:nvPr>
            <p:ph type="ftr" sz="quarter" idx="11"/>
          </p:nvPr>
        </p:nvSpPr>
        <p:spPr>
          <a:xfrm>
            <a:off x="228610" y="6251565"/>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1B69B19-4156-4584-B1DC-4F42F200B915}"/>
              </a:ext>
            </a:extLst>
          </p:cNvPr>
          <p:cNvSpPr>
            <a:spLocks noGrp="1"/>
          </p:cNvSpPr>
          <p:nvPr>
            <p:ph type="sldNum" sz="quarter" idx="12"/>
          </p:nvPr>
        </p:nvSpPr>
        <p:spPr/>
        <p:txBody>
          <a:bodyPr/>
          <a:lstStyle/>
          <a:p>
            <a:fld id="{14DFC975-2FD7-44A5-9E78-ECBA46156075}" type="slidenum">
              <a:rPr lang="en-US" smtClean="0"/>
              <a:t>‹N°›</a:t>
            </a:fld>
            <a:endParaRPr lang="en-US" dirty="0"/>
          </a:p>
        </p:txBody>
      </p:sp>
    </p:spTree>
    <p:extLst>
      <p:ext uri="{BB962C8B-B14F-4D97-AF65-F5344CB8AC3E}">
        <p14:creationId xmlns:p14="http://schemas.microsoft.com/office/powerpoint/2010/main" val="2923830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C1833"/>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762BD4-BA0F-4CA4-BAE3-DF2B5087C045}"/>
              </a:ext>
            </a:extLst>
          </p:cNvPr>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80B2FEE-249E-42F1-94D8-A8C0759EF471}"/>
              </a:ext>
            </a:extLst>
          </p:cNvPr>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92210035-4F47-41DA-888A-4C31556A3A27}" type="datetime1">
              <a:rPr lang="en-US" smtClean="0"/>
              <a:t>6/13/2023</a:t>
            </a:fld>
            <a:endParaRPr lang="en-US" dirty="0"/>
          </a:p>
        </p:txBody>
      </p:sp>
      <p:sp>
        <p:nvSpPr>
          <p:cNvPr id="5" name="Footer Placeholder 4">
            <a:extLst>
              <a:ext uri="{FF2B5EF4-FFF2-40B4-BE49-F238E27FC236}">
                <a16:creationId xmlns:a16="http://schemas.microsoft.com/office/drawing/2014/main" id="{8560C617-A890-4920-83B0-143C03349066}"/>
              </a:ext>
            </a:extLst>
          </p:cNvPr>
          <p:cNvSpPr>
            <a:spLocks noGrp="1"/>
          </p:cNvSpPr>
          <p:nvPr>
            <p:ph type="ftr" sz="quarter" idx="3"/>
          </p:nvPr>
        </p:nvSpPr>
        <p:spPr>
          <a:xfrm>
            <a:off x="228610" y="6251565"/>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4F1B4F1-B06B-4BBE-BFFF-C0B386E2449E}"/>
              </a:ext>
            </a:extLst>
          </p:cNvPr>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pPr/>
              <a:t>‹N°›</a:t>
            </a:fld>
            <a:endParaRPr lang="en-US" dirty="0"/>
          </a:p>
        </p:txBody>
      </p:sp>
    </p:spTree>
    <p:extLst>
      <p:ext uri="{BB962C8B-B14F-4D97-AF65-F5344CB8AC3E}">
        <p14:creationId xmlns:p14="http://schemas.microsoft.com/office/powerpoint/2010/main" val="3653446829"/>
      </p:ext>
    </p:extLst>
  </p:cSld>
  <p:clrMap bg1="dk1" tx1="lt1" bg2="dk2" tx2="lt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Lst>
  <p:hf hdr="0" ftr="0" dt="0"/>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rgbClr val="26BFBF"/>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rgbClr val="26BFBF"/>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rgbClr val="26BFBF"/>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rgbClr val="26BFBF"/>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rgbClr val="26BFBF"/>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xml"/><Relationship Id="rId4" Type="http://schemas.openxmlformats.org/officeDocument/2006/relationships/image" Target="../media/image11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E35FA5B-0237-F62F-8083-34FB614E3374}"/>
              </a:ext>
            </a:extLst>
          </p:cNvPr>
          <p:cNvSpPr txBox="1"/>
          <p:nvPr/>
        </p:nvSpPr>
        <p:spPr>
          <a:xfrm>
            <a:off x="165806" y="110357"/>
            <a:ext cx="9093699" cy="1938992"/>
          </a:xfrm>
          <a:prstGeom prst="rect">
            <a:avLst/>
          </a:prstGeom>
          <a:noFill/>
        </p:spPr>
        <p:txBody>
          <a:bodyPr wrap="square" rtlCol="0">
            <a:spAutoFit/>
          </a:bodyPr>
          <a:lstStyle/>
          <a:p>
            <a:r>
              <a:rPr lang="fr-FR" sz="8000" dirty="0">
                <a:solidFill>
                  <a:srgbClr val="09AD95"/>
                </a:solidFill>
              </a:rPr>
              <a:t>OS</a:t>
            </a:r>
            <a:r>
              <a:rPr lang="fr-FR" sz="8000" dirty="0"/>
              <a:t>INT</a:t>
            </a:r>
            <a:r>
              <a:rPr lang="fr-FR" sz="3600" dirty="0"/>
              <a:t>&amp; données personnelles</a:t>
            </a:r>
          </a:p>
          <a:p>
            <a:r>
              <a:rPr lang="fr-FR" sz="4000" dirty="0"/>
              <a:t>Un mélange détonnant</a:t>
            </a:r>
          </a:p>
        </p:txBody>
      </p:sp>
      <p:grpSp>
        <p:nvGrpSpPr>
          <p:cNvPr id="11" name="Groupe 10">
            <a:extLst>
              <a:ext uri="{FF2B5EF4-FFF2-40B4-BE49-F238E27FC236}">
                <a16:creationId xmlns:a16="http://schemas.microsoft.com/office/drawing/2014/main" id="{54457A7B-FA40-53F6-27C4-D2A92428FA7F}"/>
              </a:ext>
            </a:extLst>
          </p:cNvPr>
          <p:cNvGrpSpPr/>
          <p:nvPr/>
        </p:nvGrpSpPr>
        <p:grpSpPr>
          <a:xfrm>
            <a:off x="5080408" y="3035620"/>
            <a:ext cx="4342263" cy="2031325"/>
            <a:chOff x="2802149" y="3695638"/>
            <a:chExt cx="4342263" cy="2031325"/>
          </a:xfrm>
        </p:grpSpPr>
        <p:sp>
          <p:nvSpPr>
            <p:cNvPr id="8" name="ZoneTexte 7">
              <a:extLst>
                <a:ext uri="{FF2B5EF4-FFF2-40B4-BE49-F238E27FC236}">
                  <a16:creationId xmlns:a16="http://schemas.microsoft.com/office/drawing/2014/main" id="{A398DE15-EBB6-4336-9DE8-9EE450DB67B8}"/>
                </a:ext>
              </a:extLst>
            </p:cNvPr>
            <p:cNvSpPr txBox="1"/>
            <p:nvPr/>
          </p:nvSpPr>
          <p:spPr>
            <a:xfrm>
              <a:off x="2802149" y="3695638"/>
              <a:ext cx="4342263" cy="2031325"/>
            </a:xfrm>
            <a:prstGeom prst="rect">
              <a:avLst/>
            </a:prstGeom>
            <a:noFill/>
          </p:spPr>
          <p:txBody>
            <a:bodyPr wrap="square">
              <a:spAutoFit/>
            </a:bodyPr>
            <a:lstStyle/>
            <a:p>
              <a:pPr marL="342900" indent="-342900">
                <a:buFont typeface="Arial" panose="020B0604020202020204" pitchFamily="34" charset="0"/>
                <a:buChar char="•"/>
              </a:pPr>
              <a:r>
                <a:rPr lang="fr-FR" sz="1800" dirty="0"/>
                <a:t>Pentester et Redteam leader – Opix</a:t>
              </a:r>
            </a:p>
            <a:p>
              <a:endParaRPr lang="fr-FR" sz="1800" dirty="0"/>
            </a:p>
            <a:p>
              <a:pPr marL="342900" indent="-342900">
                <a:buFont typeface="Arial" panose="020B0604020202020204" pitchFamily="34" charset="0"/>
                <a:buChar char="•"/>
              </a:pPr>
              <a:r>
                <a:rPr lang="fr-FR" sz="1800" dirty="0"/>
                <a:t>Fondateur </a:t>
              </a:r>
            </a:p>
            <a:p>
              <a:endParaRPr lang="fr-FR" sz="1800" dirty="0"/>
            </a:p>
            <a:p>
              <a:pPr marL="342900" indent="-342900">
                <a:buFont typeface="Arial" panose="020B0604020202020204" pitchFamily="34" charset="0"/>
                <a:buChar char="•"/>
              </a:pPr>
              <a:r>
                <a:rPr lang="fr-FR" dirty="0"/>
                <a:t>Réserviste </a:t>
              </a:r>
              <a:r>
                <a:rPr lang="fr-FR" dirty="0" err="1"/>
                <a:t>ComCyberGend</a:t>
              </a:r>
              <a:endParaRPr lang="fr-FR" dirty="0"/>
            </a:p>
            <a:p>
              <a:pPr marL="342900" indent="-342900">
                <a:buFont typeface="Arial" panose="020B0604020202020204" pitchFamily="34" charset="0"/>
                <a:buChar char="•"/>
              </a:pPr>
              <a:endParaRPr lang="fr-FR" sz="1800" dirty="0"/>
            </a:p>
            <a:p>
              <a:pPr marL="342900" indent="-342900">
                <a:buFont typeface="Arial" panose="020B0604020202020204" pitchFamily="34" charset="0"/>
                <a:buChar char="•"/>
              </a:pPr>
              <a:r>
                <a:rPr lang="fr-FR" sz="1800" dirty="0"/>
                <a:t>https://www.linkedin.com/in/jmetayer/</a:t>
              </a:r>
            </a:p>
          </p:txBody>
        </p:sp>
        <p:pic>
          <p:nvPicPr>
            <p:cNvPr id="10" name="Graphique 9">
              <a:extLst>
                <a:ext uri="{FF2B5EF4-FFF2-40B4-BE49-F238E27FC236}">
                  <a16:creationId xmlns:a16="http://schemas.microsoft.com/office/drawing/2014/main" id="{0C142181-AE6A-34B6-3BF8-E35FA72D7E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274143" y="4259582"/>
              <a:ext cx="801248" cy="266741"/>
            </a:xfrm>
            <a:prstGeom prst="rect">
              <a:avLst/>
            </a:prstGeom>
          </p:spPr>
        </p:pic>
      </p:grpSp>
      <p:grpSp>
        <p:nvGrpSpPr>
          <p:cNvPr id="5" name="Groupe 4">
            <a:extLst>
              <a:ext uri="{FF2B5EF4-FFF2-40B4-BE49-F238E27FC236}">
                <a16:creationId xmlns:a16="http://schemas.microsoft.com/office/drawing/2014/main" id="{6A0F9BDA-83AA-848B-A2A6-9ED4C4965B06}"/>
              </a:ext>
            </a:extLst>
          </p:cNvPr>
          <p:cNvGrpSpPr/>
          <p:nvPr/>
        </p:nvGrpSpPr>
        <p:grpSpPr>
          <a:xfrm>
            <a:off x="2850473" y="2849203"/>
            <a:ext cx="2000662" cy="2382546"/>
            <a:chOff x="451032" y="3670648"/>
            <a:chExt cx="2000662" cy="2382546"/>
          </a:xfrm>
        </p:grpSpPr>
        <p:pic>
          <p:nvPicPr>
            <p:cNvPr id="4" name="Image 3">
              <a:extLst>
                <a:ext uri="{FF2B5EF4-FFF2-40B4-BE49-F238E27FC236}">
                  <a16:creationId xmlns:a16="http://schemas.microsoft.com/office/drawing/2014/main" id="{33D4DD30-84C8-35D2-4D54-0ABD7171FCD8}"/>
                </a:ext>
              </a:extLst>
            </p:cNvPr>
            <p:cNvPicPr>
              <a:picLocks noChangeAspect="1"/>
            </p:cNvPicPr>
            <p:nvPr/>
          </p:nvPicPr>
          <p:blipFill>
            <a:blip r:embed="rId4"/>
            <a:stretch>
              <a:fillRect/>
            </a:stretch>
          </p:blipFill>
          <p:spPr>
            <a:xfrm>
              <a:off x="451032" y="3670648"/>
              <a:ext cx="2000662" cy="2382546"/>
            </a:xfrm>
            <a:prstGeom prst="rect">
              <a:avLst/>
            </a:prstGeom>
          </p:spPr>
        </p:pic>
        <p:sp>
          <p:nvSpPr>
            <p:cNvPr id="3" name="ZoneTexte 2">
              <a:extLst>
                <a:ext uri="{FF2B5EF4-FFF2-40B4-BE49-F238E27FC236}">
                  <a16:creationId xmlns:a16="http://schemas.microsoft.com/office/drawing/2014/main" id="{81EF6C90-8430-5AE1-654E-38CC04F99D01}"/>
                </a:ext>
              </a:extLst>
            </p:cNvPr>
            <p:cNvSpPr txBox="1"/>
            <p:nvPr/>
          </p:nvSpPr>
          <p:spPr>
            <a:xfrm>
              <a:off x="572212" y="3670648"/>
              <a:ext cx="1758302" cy="400110"/>
            </a:xfrm>
            <a:prstGeom prst="rect">
              <a:avLst/>
            </a:prstGeom>
            <a:noFill/>
          </p:spPr>
          <p:txBody>
            <a:bodyPr wrap="none" rtlCol="0">
              <a:spAutoFit/>
            </a:bodyPr>
            <a:lstStyle/>
            <a:p>
              <a:r>
                <a:rPr lang="fr-FR" sz="2000" b="1" dirty="0"/>
                <a:t>Julien Métayer</a:t>
              </a:r>
            </a:p>
          </p:txBody>
        </p:sp>
      </p:grpSp>
    </p:spTree>
    <p:extLst>
      <p:ext uri="{BB962C8B-B14F-4D97-AF65-F5344CB8AC3E}">
        <p14:creationId xmlns:p14="http://schemas.microsoft.com/office/powerpoint/2010/main" val="543127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Principales disciplines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10</a:t>
            </a:fld>
            <a:endParaRPr lang="en-US" dirty="0"/>
          </a:p>
        </p:txBody>
      </p:sp>
      <p:pic>
        <p:nvPicPr>
          <p:cNvPr id="5" name="Image 4">
            <a:extLst>
              <a:ext uri="{FF2B5EF4-FFF2-40B4-BE49-F238E27FC236}">
                <a16:creationId xmlns:a16="http://schemas.microsoft.com/office/drawing/2014/main" id="{D075D1D4-0B8F-6E21-A427-2A5066B1AB55}"/>
              </a:ext>
            </a:extLst>
          </p:cNvPr>
          <p:cNvPicPr>
            <a:picLocks noChangeAspect="1"/>
          </p:cNvPicPr>
          <p:nvPr/>
        </p:nvPicPr>
        <p:blipFill>
          <a:blip r:embed="rId2"/>
          <a:stretch>
            <a:fillRect/>
          </a:stretch>
        </p:blipFill>
        <p:spPr>
          <a:xfrm>
            <a:off x="293327" y="1399739"/>
            <a:ext cx="2970222" cy="1663969"/>
          </a:xfrm>
          <a:prstGeom prst="rect">
            <a:avLst/>
          </a:prstGeom>
          <a:effectLst>
            <a:outerShdw blurRad="63500" sx="102000" sy="102000" algn="ctr" rotWithShape="0">
              <a:prstClr val="black">
                <a:alpha val="40000"/>
              </a:prstClr>
            </a:outerShdw>
          </a:effectLst>
        </p:spPr>
      </p:pic>
      <p:pic>
        <p:nvPicPr>
          <p:cNvPr id="6" name="Image 5">
            <a:extLst>
              <a:ext uri="{FF2B5EF4-FFF2-40B4-BE49-F238E27FC236}">
                <a16:creationId xmlns:a16="http://schemas.microsoft.com/office/drawing/2014/main" id="{001D8646-CAB7-A817-1CF4-9165E7142633}"/>
              </a:ext>
            </a:extLst>
          </p:cNvPr>
          <p:cNvPicPr>
            <a:picLocks noChangeAspect="1"/>
          </p:cNvPicPr>
          <p:nvPr/>
        </p:nvPicPr>
        <p:blipFill>
          <a:blip r:embed="rId3"/>
          <a:stretch>
            <a:fillRect/>
          </a:stretch>
        </p:blipFill>
        <p:spPr>
          <a:xfrm>
            <a:off x="1317275" y="2554280"/>
            <a:ext cx="2505622" cy="2235204"/>
          </a:xfrm>
          <a:prstGeom prst="rect">
            <a:avLst/>
          </a:prstGeom>
          <a:effectLst>
            <a:outerShdw blurRad="63500" sx="102000" sy="102000" algn="ctr" rotWithShape="0">
              <a:prstClr val="black">
                <a:alpha val="40000"/>
              </a:prstClr>
            </a:outerShdw>
          </a:effectLst>
        </p:spPr>
      </p:pic>
      <p:pic>
        <p:nvPicPr>
          <p:cNvPr id="7" name="Image 6">
            <a:extLst>
              <a:ext uri="{FF2B5EF4-FFF2-40B4-BE49-F238E27FC236}">
                <a16:creationId xmlns:a16="http://schemas.microsoft.com/office/drawing/2014/main" id="{7236BB95-B08A-FDD6-C04A-BEE68B51AD00}"/>
              </a:ext>
            </a:extLst>
          </p:cNvPr>
          <p:cNvPicPr>
            <a:picLocks noChangeAspect="1"/>
          </p:cNvPicPr>
          <p:nvPr/>
        </p:nvPicPr>
        <p:blipFill>
          <a:blip r:embed="rId4"/>
          <a:stretch>
            <a:fillRect/>
          </a:stretch>
        </p:blipFill>
        <p:spPr>
          <a:xfrm>
            <a:off x="7281806" y="113934"/>
            <a:ext cx="2419593" cy="1737996"/>
          </a:xfrm>
          <a:prstGeom prst="rect">
            <a:avLst/>
          </a:prstGeom>
          <a:effectLst>
            <a:outerShdw blurRad="63500" sx="102000" sy="102000" algn="ctr" rotWithShape="0">
              <a:prstClr val="black">
                <a:alpha val="40000"/>
              </a:prstClr>
            </a:outerShdw>
          </a:effectLst>
        </p:spPr>
      </p:pic>
      <p:pic>
        <p:nvPicPr>
          <p:cNvPr id="8" name="Picture 2" descr="Image">
            <a:extLst>
              <a:ext uri="{FF2B5EF4-FFF2-40B4-BE49-F238E27FC236}">
                <a16:creationId xmlns:a16="http://schemas.microsoft.com/office/drawing/2014/main" id="{0F39742D-B255-961D-B728-3C5E43D997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8453" y="433556"/>
            <a:ext cx="2733938" cy="193236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4A390455-3262-35B7-9249-2C023B157B51}"/>
              </a:ext>
            </a:extLst>
          </p:cNvPr>
          <p:cNvPicPr>
            <a:picLocks noChangeAspect="1"/>
          </p:cNvPicPr>
          <p:nvPr/>
        </p:nvPicPr>
        <p:blipFill>
          <a:blip r:embed="rId6"/>
          <a:stretch>
            <a:fillRect/>
          </a:stretch>
        </p:blipFill>
        <p:spPr>
          <a:xfrm>
            <a:off x="308818" y="4060244"/>
            <a:ext cx="2162490" cy="2561627"/>
          </a:xfrm>
          <a:prstGeom prst="rect">
            <a:avLst/>
          </a:prstGeom>
          <a:effectLst>
            <a:outerShdw blurRad="63500" sx="102000" sy="102000" algn="ctr" rotWithShape="0">
              <a:prstClr val="black">
                <a:alpha val="40000"/>
              </a:prstClr>
            </a:outerShdw>
          </a:effectLst>
        </p:spPr>
      </p:pic>
      <p:pic>
        <p:nvPicPr>
          <p:cNvPr id="12" name="Image 11">
            <a:extLst>
              <a:ext uri="{FF2B5EF4-FFF2-40B4-BE49-F238E27FC236}">
                <a16:creationId xmlns:a16="http://schemas.microsoft.com/office/drawing/2014/main" id="{0DAE1F69-8BB1-4181-CE4A-12DA6D3B3F6D}"/>
              </a:ext>
            </a:extLst>
          </p:cNvPr>
          <p:cNvPicPr>
            <a:picLocks noChangeAspect="1"/>
          </p:cNvPicPr>
          <p:nvPr/>
        </p:nvPicPr>
        <p:blipFill>
          <a:blip r:embed="rId7"/>
          <a:stretch>
            <a:fillRect/>
          </a:stretch>
        </p:blipFill>
        <p:spPr>
          <a:xfrm>
            <a:off x="6770895" y="3796215"/>
            <a:ext cx="4673075" cy="2753129"/>
          </a:xfrm>
          <a:prstGeom prst="rect">
            <a:avLst/>
          </a:prstGeom>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8AECCFE7-F832-52A9-824B-2C4FFC713977}"/>
              </a:ext>
            </a:extLst>
          </p:cNvPr>
          <p:cNvPicPr>
            <a:picLocks noChangeAspect="1"/>
          </p:cNvPicPr>
          <p:nvPr/>
        </p:nvPicPr>
        <p:blipFill>
          <a:blip r:embed="rId8"/>
          <a:stretch>
            <a:fillRect/>
          </a:stretch>
        </p:blipFill>
        <p:spPr>
          <a:xfrm>
            <a:off x="9078983" y="2833479"/>
            <a:ext cx="2804199" cy="2304821"/>
          </a:xfrm>
          <a:prstGeom prst="rect">
            <a:avLst/>
          </a:prstGeom>
          <a:effectLst>
            <a:outerShdw blurRad="63500" sx="102000" sy="102000" algn="ctr" rotWithShape="0">
              <a:prstClr val="black">
                <a:alpha val="40000"/>
              </a:prstClr>
            </a:outerShdw>
          </a:effectLst>
        </p:spPr>
      </p:pic>
      <p:pic>
        <p:nvPicPr>
          <p:cNvPr id="11" name="Image 10">
            <a:extLst>
              <a:ext uri="{FF2B5EF4-FFF2-40B4-BE49-F238E27FC236}">
                <a16:creationId xmlns:a16="http://schemas.microsoft.com/office/drawing/2014/main" id="{20248929-AFB8-2C7C-816D-449704AED653}"/>
              </a:ext>
            </a:extLst>
          </p:cNvPr>
          <p:cNvPicPr>
            <a:picLocks noChangeAspect="1"/>
          </p:cNvPicPr>
          <p:nvPr/>
        </p:nvPicPr>
        <p:blipFill>
          <a:blip r:embed="rId9"/>
          <a:stretch>
            <a:fillRect/>
          </a:stretch>
        </p:blipFill>
        <p:spPr>
          <a:xfrm>
            <a:off x="4301185" y="4133446"/>
            <a:ext cx="2249384" cy="2524529"/>
          </a:xfrm>
          <a:prstGeom prst="rect">
            <a:avLst/>
          </a:prstGeom>
          <a:effectLst>
            <a:outerShdw blurRad="63500" sx="102000" sy="102000" algn="ctr" rotWithShape="0">
              <a:prstClr val="black">
                <a:alpha val="40000"/>
              </a:prstClr>
            </a:outerShdw>
          </a:effectLst>
        </p:spPr>
      </p:pic>
      <p:sp>
        <p:nvSpPr>
          <p:cNvPr id="13" name="ZoneTexte 12">
            <a:extLst>
              <a:ext uri="{FF2B5EF4-FFF2-40B4-BE49-F238E27FC236}">
                <a16:creationId xmlns:a16="http://schemas.microsoft.com/office/drawing/2014/main" id="{815C9034-B1DD-FB8F-B88A-5E12DC3F5A6D}"/>
              </a:ext>
            </a:extLst>
          </p:cNvPr>
          <p:cNvSpPr txBox="1"/>
          <p:nvPr/>
        </p:nvSpPr>
        <p:spPr>
          <a:xfrm>
            <a:off x="4349894" y="1877272"/>
            <a:ext cx="4048075" cy="1569660"/>
          </a:xfrm>
          <a:prstGeom prst="rect">
            <a:avLst/>
          </a:prstGeom>
          <a:noFill/>
        </p:spPr>
        <p:txBody>
          <a:bodyPr wrap="square" rtlCol="0">
            <a:spAutoFit/>
          </a:bodyPr>
          <a:lstStyle/>
          <a:p>
            <a:pPr marL="285750" indent="-285750">
              <a:buFontTx/>
              <a:buChar char="-"/>
            </a:pPr>
            <a:r>
              <a:rPr lang="fr-FR" sz="2400" dirty="0"/>
              <a:t>Imint &amp; </a:t>
            </a:r>
            <a:r>
              <a:rPr lang="fr-FR" sz="2400" dirty="0" err="1"/>
              <a:t>geoint</a:t>
            </a:r>
            <a:endParaRPr lang="fr-FR" sz="2400" dirty="0"/>
          </a:p>
          <a:p>
            <a:pPr marL="285750" indent="-285750">
              <a:buFontTx/>
              <a:buChar char="-"/>
            </a:pPr>
            <a:r>
              <a:rPr lang="fr-FR" sz="2400" dirty="0"/>
              <a:t>Sigint &amp; </a:t>
            </a:r>
            <a:r>
              <a:rPr lang="fr-FR" sz="2400" dirty="0" err="1"/>
              <a:t>masint</a:t>
            </a:r>
            <a:endParaRPr lang="fr-FR" sz="2400" dirty="0"/>
          </a:p>
          <a:p>
            <a:pPr marL="285750" indent="-285750">
              <a:buFontTx/>
              <a:buChar char="-"/>
            </a:pPr>
            <a:r>
              <a:rPr lang="fr-FR" sz="2400" dirty="0"/>
              <a:t>Socmint</a:t>
            </a:r>
          </a:p>
          <a:p>
            <a:pPr marL="285750" indent="-285750">
              <a:buFontTx/>
              <a:buChar char="-"/>
            </a:pPr>
            <a:r>
              <a:rPr lang="fr-FR" sz="2400" dirty="0" err="1"/>
              <a:t>Recon</a:t>
            </a:r>
            <a:r>
              <a:rPr lang="fr-FR" sz="2400" dirty="0"/>
              <a:t> &amp; autres</a:t>
            </a:r>
          </a:p>
        </p:txBody>
      </p:sp>
    </p:spTree>
    <p:extLst>
      <p:ext uri="{BB962C8B-B14F-4D97-AF65-F5344CB8AC3E}">
        <p14:creationId xmlns:p14="http://schemas.microsoft.com/office/powerpoint/2010/main" val="3079690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métier</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11</a:t>
            </a:fld>
            <a:endParaRPr lang="en-US" dirty="0"/>
          </a:p>
        </p:txBody>
      </p:sp>
      <p:pic>
        <p:nvPicPr>
          <p:cNvPr id="2050" name="Picture 2">
            <a:extLst>
              <a:ext uri="{FF2B5EF4-FFF2-40B4-BE49-F238E27FC236}">
                <a16:creationId xmlns:a16="http://schemas.microsoft.com/office/drawing/2014/main" id="{B5BE7F9A-736B-1403-6A47-FAD8A03E6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8215" y="1344039"/>
            <a:ext cx="7836144" cy="5058599"/>
          </a:xfrm>
          <a:prstGeom prst="rect">
            <a:avLst/>
          </a:prstGeom>
          <a:noFill/>
          <a:effectLst>
            <a:softEdge rad="495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76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12</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45296"/>
            <a:ext cx="10045956" cy="461665"/>
          </a:xfrm>
          <a:prstGeom prst="rect">
            <a:avLst/>
          </a:prstGeom>
          <a:noFill/>
        </p:spPr>
        <p:txBody>
          <a:bodyPr wrap="square" rtlCol="0">
            <a:spAutoFit/>
          </a:bodyPr>
          <a:lstStyle/>
          <a:p>
            <a:r>
              <a:rPr lang="fr-FR" sz="2400" dirty="0"/>
              <a:t>- Pour les particuliers : prestataires, arnaques en ligne, </a:t>
            </a:r>
            <a:r>
              <a:rPr lang="fr-FR" sz="2400" dirty="0" err="1"/>
              <a:t>scammers</a:t>
            </a:r>
            <a:r>
              <a:rPr lang="fr-FR" sz="2400" dirty="0"/>
              <a:t>, phishing</a:t>
            </a:r>
          </a:p>
        </p:txBody>
      </p:sp>
      <p:pic>
        <p:nvPicPr>
          <p:cNvPr id="16386" name="Picture 2" descr="Arnaques au dépannage : la Répression des fraudes sur le qui-vive, et une  appli pour s'en sortir">
            <a:extLst>
              <a:ext uri="{FF2B5EF4-FFF2-40B4-BE49-F238E27FC236}">
                <a16:creationId xmlns:a16="http://schemas.microsoft.com/office/drawing/2014/main" id="{34A120ED-5BC2-53D8-BD75-03F7456CB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635" y="2496895"/>
            <a:ext cx="4301291" cy="286752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88" name="Picture 4" descr="Annonces de babysitting">
            <a:extLst>
              <a:ext uri="{FF2B5EF4-FFF2-40B4-BE49-F238E27FC236}">
                <a16:creationId xmlns:a16="http://schemas.microsoft.com/office/drawing/2014/main" id="{6E239E29-F971-7075-4FE3-814ED73C9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621" y="1880848"/>
            <a:ext cx="2616549" cy="177001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90" name="Picture 6" descr="Comment reconnaître un mail de phishing ou d'hameçonnage ? - Assistance aux  victimes de cybermalveillance">
            <a:extLst>
              <a:ext uri="{FF2B5EF4-FFF2-40B4-BE49-F238E27FC236}">
                <a16:creationId xmlns:a16="http://schemas.microsoft.com/office/drawing/2014/main" id="{27C055EE-9391-9F0F-752B-67FF719E8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0406" y="2158418"/>
            <a:ext cx="3358216" cy="354447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AA2FEDF9-9EED-7C23-9C8B-D574B75078BE}"/>
              </a:ext>
            </a:extLst>
          </p:cNvPr>
          <p:cNvPicPr>
            <a:picLocks noChangeAspect="1"/>
          </p:cNvPicPr>
          <p:nvPr/>
        </p:nvPicPr>
        <p:blipFill>
          <a:blip r:embed="rId5"/>
          <a:stretch>
            <a:fillRect/>
          </a:stretch>
        </p:blipFill>
        <p:spPr>
          <a:xfrm>
            <a:off x="5117828" y="3781751"/>
            <a:ext cx="2599342" cy="28245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84205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13</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46654"/>
            <a:ext cx="8848897" cy="461665"/>
          </a:xfrm>
          <a:prstGeom prst="rect">
            <a:avLst/>
          </a:prstGeom>
          <a:noFill/>
        </p:spPr>
        <p:txBody>
          <a:bodyPr wrap="none" rtlCol="0">
            <a:spAutoFit/>
          </a:bodyPr>
          <a:lstStyle/>
          <a:p>
            <a:r>
              <a:rPr lang="fr-FR" sz="2400" dirty="0"/>
              <a:t>- Domaine militaire &amp; lutte contre la criminalité - Terrorisme</a:t>
            </a:r>
          </a:p>
        </p:txBody>
      </p:sp>
      <p:pic>
        <p:nvPicPr>
          <p:cNvPr id="8196" name="Picture 4">
            <a:extLst>
              <a:ext uri="{FF2B5EF4-FFF2-40B4-BE49-F238E27FC236}">
                <a16:creationId xmlns:a16="http://schemas.microsoft.com/office/drawing/2014/main" id="{D50B7354-9E8B-3C9D-D6A3-FAC0469B45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487" y="1911135"/>
            <a:ext cx="4997903" cy="27957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D8C29E1-73D3-40E1-91D0-106AA460A0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966" y="2005781"/>
            <a:ext cx="4185108" cy="311899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UKRAINE / RUSSIE] L'OSINT en temps de guerre : le renseignement à la portée  de tous ? - YouTube">
            <a:extLst>
              <a:ext uri="{FF2B5EF4-FFF2-40B4-BE49-F238E27FC236}">
                <a16:creationId xmlns:a16="http://schemas.microsoft.com/office/drawing/2014/main" id="{4270D228-1FA4-8D3C-8224-B685868AB0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344" y="3433956"/>
            <a:ext cx="4970138" cy="279570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4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14</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46654"/>
            <a:ext cx="6705682" cy="461665"/>
          </a:xfrm>
          <a:prstGeom prst="rect">
            <a:avLst/>
          </a:prstGeom>
          <a:noFill/>
        </p:spPr>
        <p:txBody>
          <a:bodyPr wrap="none" rtlCol="0">
            <a:spAutoFit/>
          </a:bodyPr>
          <a:lstStyle/>
          <a:p>
            <a:r>
              <a:rPr lang="fr-FR" sz="2400" dirty="0"/>
              <a:t>- Enquêtes criminelles &amp; personnes disparues</a:t>
            </a:r>
          </a:p>
        </p:txBody>
      </p:sp>
      <p:pic>
        <p:nvPicPr>
          <p:cNvPr id="5" name="Image 4">
            <a:extLst>
              <a:ext uri="{FF2B5EF4-FFF2-40B4-BE49-F238E27FC236}">
                <a16:creationId xmlns:a16="http://schemas.microsoft.com/office/drawing/2014/main" id="{EF85B625-7587-3392-4CCC-D0EF1B2C5B3A}"/>
              </a:ext>
            </a:extLst>
          </p:cNvPr>
          <p:cNvPicPr>
            <a:picLocks noChangeAspect="1"/>
          </p:cNvPicPr>
          <p:nvPr/>
        </p:nvPicPr>
        <p:blipFill>
          <a:blip r:embed="rId2"/>
          <a:stretch>
            <a:fillRect/>
          </a:stretch>
        </p:blipFill>
        <p:spPr>
          <a:xfrm>
            <a:off x="834396" y="2678224"/>
            <a:ext cx="2451380" cy="3267259"/>
          </a:xfrm>
          <a:prstGeom prst="rect">
            <a:avLst/>
          </a:prstGeom>
          <a:effectLst>
            <a:outerShdw blurRad="63500" sx="102000" sy="102000" algn="ctr" rotWithShape="0">
              <a:prstClr val="black">
                <a:alpha val="40000"/>
              </a:prstClr>
            </a:outerShdw>
          </a:effectLst>
        </p:spPr>
      </p:pic>
      <p:pic>
        <p:nvPicPr>
          <p:cNvPr id="7" name="Image 6">
            <a:extLst>
              <a:ext uri="{FF2B5EF4-FFF2-40B4-BE49-F238E27FC236}">
                <a16:creationId xmlns:a16="http://schemas.microsoft.com/office/drawing/2014/main" id="{39543E27-39EC-E6D7-0F8A-63C771FF4DD8}"/>
              </a:ext>
            </a:extLst>
          </p:cNvPr>
          <p:cNvPicPr>
            <a:picLocks noChangeAspect="1"/>
          </p:cNvPicPr>
          <p:nvPr/>
        </p:nvPicPr>
        <p:blipFill>
          <a:blip r:embed="rId3"/>
          <a:stretch>
            <a:fillRect/>
          </a:stretch>
        </p:blipFill>
        <p:spPr>
          <a:xfrm>
            <a:off x="3629538" y="1775276"/>
            <a:ext cx="4261010" cy="2586990"/>
          </a:xfrm>
          <a:prstGeom prst="rect">
            <a:avLst/>
          </a:prstGeom>
          <a:effectLst>
            <a:outerShdw blurRad="63500" sx="102000" sy="102000" algn="ctr" rotWithShape="0">
              <a:prstClr val="black">
                <a:alpha val="40000"/>
              </a:prstClr>
            </a:outerShdw>
          </a:effectLst>
        </p:spPr>
      </p:pic>
      <p:pic>
        <p:nvPicPr>
          <p:cNvPr id="8" name="Image 7">
            <a:extLst>
              <a:ext uri="{FF2B5EF4-FFF2-40B4-BE49-F238E27FC236}">
                <a16:creationId xmlns:a16="http://schemas.microsoft.com/office/drawing/2014/main" id="{D971CF71-5F5D-2CFA-0AE8-1AD6434CA516}"/>
              </a:ext>
            </a:extLst>
          </p:cNvPr>
          <p:cNvPicPr>
            <a:picLocks noChangeAspect="1"/>
          </p:cNvPicPr>
          <p:nvPr/>
        </p:nvPicPr>
        <p:blipFill>
          <a:blip r:embed="rId4"/>
          <a:stretch>
            <a:fillRect/>
          </a:stretch>
        </p:blipFill>
        <p:spPr>
          <a:xfrm>
            <a:off x="3629539" y="4432022"/>
            <a:ext cx="4261010" cy="2085591"/>
          </a:xfrm>
          <a:prstGeom prst="rect">
            <a:avLst/>
          </a:prstGeom>
          <a:effectLst>
            <a:outerShdw blurRad="63500" sx="102000" sy="102000" algn="ctr" rotWithShape="0">
              <a:prstClr val="black">
                <a:alpha val="40000"/>
              </a:prstClr>
            </a:outerShdw>
          </a:effectLst>
        </p:spPr>
      </p:pic>
      <p:pic>
        <p:nvPicPr>
          <p:cNvPr id="11" name="Image 10">
            <a:extLst>
              <a:ext uri="{FF2B5EF4-FFF2-40B4-BE49-F238E27FC236}">
                <a16:creationId xmlns:a16="http://schemas.microsoft.com/office/drawing/2014/main" id="{217F5A35-491D-0A00-7EA3-3FA3E25C7367}"/>
              </a:ext>
            </a:extLst>
          </p:cNvPr>
          <p:cNvPicPr>
            <a:picLocks noChangeAspect="1"/>
          </p:cNvPicPr>
          <p:nvPr/>
        </p:nvPicPr>
        <p:blipFill>
          <a:blip r:embed="rId5"/>
          <a:stretch>
            <a:fillRect/>
          </a:stretch>
        </p:blipFill>
        <p:spPr>
          <a:xfrm>
            <a:off x="8365278" y="455362"/>
            <a:ext cx="3348070" cy="2503162"/>
          </a:xfrm>
          <a:prstGeom prst="rect">
            <a:avLst/>
          </a:prstGeom>
          <a:effectLst>
            <a:outerShdw blurRad="63500" sx="102000" sy="102000" algn="ctr" rotWithShape="0">
              <a:prstClr val="black">
                <a:alpha val="40000"/>
              </a:prstClr>
            </a:outerShdw>
          </a:effectLst>
        </p:spPr>
      </p:pic>
      <p:pic>
        <p:nvPicPr>
          <p:cNvPr id="14" name="Image 13">
            <a:extLst>
              <a:ext uri="{FF2B5EF4-FFF2-40B4-BE49-F238E27FC236}">
                <a16:creationId xmlns:a16="http://schemas.microsoft.com/office/drawing/2014/main" id="{01955225-3069-21E8-E064-9BFABD3714CF}"/>
              </a:ext>
            </a:extLst>
          </p:cNvPr>
          <p:cNvPicPr>
            <a:picLocks noChangeAspect="1"/>
          </p:cNvPicPr>
          <p:nvPr/>
        </p:nvPicPr>
        <p:blipFill>
          <a:blip r:embed="rId6"/>
          <a:stretch>
            <a:fillRect/>
          </a:stretch>
        </p:blipFill>
        <p:spPr>
          <a:xfrm>
            <a:off x="8588901" y="3157193"/>
            <a:ext cx="2900825" cy="3360420"/>
          </a:xfrm>
          <a:prstGeom prst="rect">
            <a:avLst/>
          </a:prstGeom>
          <a:effectLst>
            <a:outerShdw blurRad="63500" sx="102000" sy="102000" algn="ctr" rotWithShape="0">
              <a:prstClr val="black">
                <a:alpha val="40000"/>
              </a:prstClr>
            </a:outerShdw>
          </a:effectLst>
        </p:spPr>
      </p:pic>
      <p:sp>
        <p:nvSpPr>
          <p:cNvPr id="15" name="ZoneTexte 14">
            <a:extLst>
              <a:ext uri="{FF2B5EF4-FFF2-40B4-BE49-F238E27FC236}">
                <a16:creationId xmlns:a16="http://schemas.microsoft.com/office/drawing/2014/main" id="{A274A2F9-748D-20E5-83F1-52A9D7E2A682}"/>
              </a:ext>
            </a:extLst>
          </p:cNvPr>
          <p:cNvSpPr txBox="1"/>
          <p:nvPr/>
        </p:nvSpPr>
        <p:spPr>
          <a:xfrm>
            <a:off x="1294078" y="1938123"/>
            <a:ext cx="1576714" cy="646331"/>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fr-FR" dirty="0" err="1"/>
              <a:t>Tracelabs</a:t>
            </a:r>
            <a:r>
              <a:rPr lang="fr-FR" dirty="0"/>
              <a:t> 2022</a:t>
            </a:r>
          </a:p>
          <a:p>
            <a:pPr algn="ctr"/>
            <a:r>
              <a:rPr lang="fr-FR" dirty="0"/>
              <a:t>Equipe OZINT</a:t>
            </a:r>
          </a:p>
        </p:txBody>
      </p:sp>
    </p:spTree>
    <p:extLst>
      <p:ext uri="{BB962C8B-B14F-4D97-AF65-F5344CB8AC3E}">
        <p14:creationId xmlns:p14="http://schemas.microsoft.com/office/powerpoint/2010/main" val="2942717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15</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54724"/>
            <a:ext cx="5240294" cy="461665"/>
          </a:xfrm>
          <a:prstGeom prst="rect">
            <a:avLst/>
          </a:prstGeom>
          <a:noFill/>
        </p:spPr>
        <p:txBody>
          <a:bodyPr wrap="square" rtlCol="0">
            <a:spAutoFit/>
          </a:bodyPr>
          <a:lstStyle/>
          <a:p>
            <a:r>
              <a:rPr lang="fr-FR" sz="2400" dirty="0"/>
              <a:t>- Journalisme &amp; fact checking</a:t>
            </a:r>
          </a:p>
        </p:txBody>
      </p:sp>
      <p:pic>
        <p:nvPicPr>
          <p:cNvPr id="15362" name="Picture 2">
            <a:extLst>
              <a:ext uri="{FF2B5EF4-FFF2-40B4-BE49-F238E27FC236}">
                <a16:creationId xmlns:a16="http://schemas.microsoft.com/office/drawing/2014/main" id="{EB12ED75-FD80-8898-2468-80164DCA1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804" y="3166018"/>
            <a:ext cx="3065596" cy="204373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4" name="Picture 4" descr="What Is OSINT?">
            <a:extLst>
              <a:ext uri="{FF2B5EF4-FFF2-40B4-BE49-F238E27FC236}">
                <a16:creationId xmlns:a16="http://schemas.microsoft.com/office/drawing/2014/main" id="{4E177B77-0396-A08F-093C-5DB3E32DE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7649" y="2376228"/>
            <a:ext cx="3258547" cy="36233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BA744093-E274-CACC-BC10-1A07A0A24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9411" y="1973128"/>
            <a:ext cx="4115753" cy="442951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231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16</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56079"/>
            <a:ext cx="5332614" cy="461665"/>
          </a:xfrm>
          <a:prstGeom prst="rect">
            <a:avLst/>
          </a:prstGeom>
          <a:noFill/>
        </p:spPr>
        <p:txBody>
          <a:bodyPr wrap="none" rtlCol="0">
            <a:spAutoFit/>
          </a:bodyPr>
          <a:lstStyle/>
          <a:p>
            <a:r>
              <a:rPr lang="fr-FR" sz="2400" dirty="0"/>
              <a:t>- Le recrutement et enquêtes de moralité</a:t>
            </a:r>
          </a:p>
        </p:txBody>
      </p:sp>
      <p:pic>
        <p:nvPicPr>
          <p:cNvPr id="6" name="Image 5">
            <a:extLst>
              <a:ext uri="{FF2B5EF4-FFF2-40B4-BE49-F238E27FC236}">
                <a16:creationId xmlns:a16="http://schemas.microsoft.com/office/drawing/2014/main" id="{0DC08D37-9457-E136-F104-775AB33E1E8A}"/>
              </a:ext>
            </a:extLst>
          </p:cNvPr>
          <p:cNvPicPr>
            <a:picLocks noChangeAspect="1"/>
          </p:cNvPicPr>
          <p:nvPr/>
        </p:nvPicPr>
        <p:blipFill>
          <a:blip r:embed="rId2"/>
          <a:stretch>
            <a:fillRect/>
          </a:stretch>
        </p:blipFill>
        <p:spPr>
          <a:xfrm>
            <a:off x="673310" y="1932610"/>
            <a:ext cx="3905835" cy="3386745"/>
          </a:xfrm>
          <a:prstGeom prst="rect">
            <a:avLst/>
          </a:prstGeom>
          <a:effectLst>
            <a:outerShdw blurRad="63500" sx="102000" sy="102000" algn="ctr" rotWithShape="0">
              <a:prstClr val="black">
                <a:alpha val="40000"/>
              </a:prstClr>
            </a:outerShdw>
          </a:effectLst>
        </p:spPr>
      </p:pic>
      <p:pic>
        <p:nvPicPr>
          <p:cNvPr id="8" name="Image 7">
            <a:extLst>
              <a:ext uri="{FF2B5EF4-FFF2-40B4-BE49-F238E27FC236}">
                <a16:creationId xmlns:a16="http://schemas.microsoft.com/office/drawing/2014/main" id="{85504F7C-BB67-08C8-E30C-3604EDAC8D80}"/>
              </a:ext>
            </a:extLst>
          </p:cNvPr>
          <p:cNvPicPr>
            <a:picLocks noChangeAspect="1"/>
          </p:cNvPicPr>
          <p:nvPr/>
        </p:nvPicPr>
        <p:blipFill>
          <a:blip r:embed="rId3"/>
          <a:stretch>
            <a:fillRect/>
          </a:stretch>
        </p:blipFill>
        <p:spPr>
          <a:xfrm>
            <a:off x="7309509" y="1932610"/>
            <a:ext cx="4209181" cy="4294647"/>
          </a:xfrm>
          <a:prstGeom prst="rect">
            <a:avLst/>
          </a:prstGeom>
          <a:effectLst>
            <a:outerShdw blurRad="63500" sx="102000" sy="102000" algn="ctr" rotWithShape="0">
              <a:prstClr val="black">
                <a:alpha val="40000"/>
              </a:prstClr>
            </a:outerShdw>
          </a:effectLst>
        </p:spPr>
      </p:pic>
      <p:pic>
        <p:nvPicPr>
          <p:cNvPr id="10" name="Image 9">
            <a:extLst>
              <a:ext uri="{FF2B5EF4-FFF2-40B4-BE49-F238E27FC236}">
                <a16:creationId xmlns:a16="http://schemas.microsoft.com/office/drawing/2014/main" id="{34C4F401-667C-03A3-C151-9DE59C460564}"/>
              </a:ext>
            </a:extLst>
          </p:cNvPr>
          <p:cNvPicPr>
            <a:picLocks noChangeAspect="1"/>
          </p:cNvPicPr>
          <p:nvPr/>
        </p:nvPicPr>
        <p:blipFill>
          <a:blip r:embed="rId4"/>
          <a:stretch>
            <a:fillRect/>
          </a:stretch>
        </p:blipFill>
        <p:spPr>
          <a:xfrm>
            <a:off x="3491989" y="3333912"/>
            <a:ext cx="4739722" cy="32580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60025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17</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56081"/>
            <a:ext cx="6604821" cy="461665"/>
          </a:xfrm>
          <a:prstGeom prst="rect">
            <a:avLst/>
          </a:prstGeom>
          <a:noFill/>
        </p:spPr>
        <p:txBody>
          <a:bodyPr wrap="none" rtlCol="0">
            <a:spAutoFit/>
          </a:bodyPr>
          <a:lstStyle/>
          <a:p>
            <a:r>
              <a:rPr lang="fr-FR" sz="2400" dirty="0"/>
              <a:t>- Contrefaçon, lutte contre la fraude aux assurances</a:t>
            </a:r>
          </a:p>
        </p:txBody>
      </p:sp>
      <p:pic>
        <p:nvPicPr>
          <p:cNvPr id="11266" name="Picture 2" descr="Polo Lacoste : comment reconnaître une contrefaçon ?">
            <a:extLst>
              <a:ext uri="{FF2B5EF4-FFF2-40B4-BE49-F238E27FC236}">
                <a16:creationId xmlns:a16="http://schemas.microsoft.com/office/drawing/2014/main" id="{9CB527CB-537E-D5E0-6961-C0C87362B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757" y="2005781"/>
            <a:ext cx="4017117" cy="1876747"/>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268" name="Picture 4" descr="Sur la piste de la mafia des faux parfums">
            <a:extLst>
              <a:ext uri="{FF2B5EF4-FFF2-40B4-BE49-F238E27FC236}">
                <a16:creationId xmlns:a16="http://schemas.microsoft.com/office/drawing/2014/main" id="{71A16AA2-5237-29C0-EB62-026933A0D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60" y="4061506"/>
            <a:ext cx="4054008" cy="21431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VIDÉOS - 750 voitures dans un canal, impressionnante pêche aux épaves par  les gendarmes plongeurs de Martigues">
            <a:extLst>
              <a:ext uri="{FF2B5EF4-FFF2-40B4-BE49-F238E27FC236}">
                <a16:creationId xmlns:a16="http://schemas.microsoft.com/office/drawing/2014/main" id="{0EF4E6FC-BFEA-1C55-587F-9A61546AEA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108" y="2005781"/>
            <a:ext cx="5570538" cy="4177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79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18</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56081"/>
            <a:ext cx="3898440" cy="461665"/>
          </a:xfrm>
          <a:prstGeom prst="rect">
            <a:avLst/>
          </a:prstGeom>
          <a:noFill/>
        </p:spPr>
        <p:txBody>
          <a:bodyPr wrap="none" rtlCol="0">
            <a:spAutoFit/>
          </a:bodyPr>
          <a:lstStyle/>
          <a:p>
            <a:r>
              <a:rPr lang="fr-FR" sz="2400" dirty="0"/>
              <a:t>- Lutte contre la fraude fiscale</a:t>
            </a:r>
          </a:p>
        </p:txBody>
      </p:sp>
      <p:pic>
        <p:nvPicPr>
          <p:cNvPr id="11270" name="Picture 6" descr="Avis du vol Air France Dubai → Paris en Affaires">
            <a:extLst>
              <a:ext uri="{FF2B5EF4-FFF2-40B4-BE49-F238E27FC236}">
                <a16:creationId xmlns:a16="http://schemas.microsoft.com/office/drawing/2014/main" id="{ADD88B7A-2628-B628-3B99-05F484880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931" y="2268373"/>
            <a:ext cx="4914900" cy="3686175"/>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819497D-BDB0-7AD2-B88E-45EC5C651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5170" y="2268373"/>
            <a:ext cx="4914899"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236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Les applications concrètes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19</a:t>
            </a:fld>
            <a:endParaRPr lang="en-US" dirty="0"/>
          </a:p>
        </p:txBody>
      </p:sp>
      <p:sp>
        <p:nvSpPr>
          <p:cNvPr id="3" name="ZoneTexte 2">
            <a:extLst>
              <a:ext uri="{FF2B5EF4-FFF2-40B4-BE49-F238E27FC236}">
                <a16:creationId xmlns:a16="http://schemas.microsoft.com/office/drawing/2014/main" id="{F6CB9D85-E3ED-930B-6614-92302F5B842D}"/>
              </a:ext>
            </a:extLst>
          </p:cNvPr>
          <p:cNvSpPr txBox="1"/>
          <p:nvPr/>
        </p:nvSpPr>
        <p:spPr>
          <a:xfrm>
            <a:off x="720000" y="1256081"/>
            <a:ext cx="4946226" cy="461665"/>
          </a:xfrm>
          <a:prstGeom prst="rect">
            <a:avLst/>
          </a:prstGeom>
          <a:noFill/>
        </p:spPr>
        <p:txBody>
          <a:bodyPr wrap="none" rtlCol="0">
            <a:spAutoFit/>
          </a:bodyPr>
          <a:lstStyle/>
          <a:p>
            <a:r>
              <a:rPr lang="fr-FR" sz="2400" dirty="0"/>
              <a:t>- Blanchiement, crypto monnaies, NFT</a:t>
            </a:r>
          </a:p>
        </p:txBody>
      </p:sp>
      <p:pic>
        <p:nvPicPr>
          <p:cNvPr id="4102" name="Picture 6">
            <a:extLst>
              <a:ext uri="{FF2B5EF4-FFF2-40B4-BE49-F238E27FC236}">
                <a16:creationId xmlns:a16="http://schemas.microsoft.com/office/drawing/2014/main" id="{0ECCE589-1BBE-5693-9C67-DD889E9C8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203" y="429027"/>
            <a:ext cx="4736831" cy="315350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A9CBB375-5421-5C47-E060-6BB926F6743F}"/>
              </a:ext>
            </a:extLst>
          </p:cNvPr>
          <p:cNvPicPr>
            <a:picLocks noChangeAspect="1"/>
          </p:cNvPicPr>
          <p:nvPr/>
        </p:nvPicPr>
        <p:blipFill>
          <a:blip r:embed="rId3"/>
          <a:stretch>
            <a:fillRect/>
          </a:stretch>
        </p:blipFill>
        <p:spPr>
          <a:xfrm>
            <a:off x="445966" y="2005781"/>
            <a:ext cx="7243525" cy="3466544"/>
          </a:xfrm>
          <a:prstGeom prst="rect">
            <a:avLst/>
          </a:prstGeom>
        </p:spPr>
      </p:pic>
      <p:pic>
        <p:nvPicPr>
          <p:cNvPr id="9" name="Image 8">
            <a:extLst>
              <a:ext uri="{FF2B5EF4-FFF2-40B4-BE49-F238E27FC236}">
                <a16:creationId xmlns:a16="http://schemas.microsoft.com/office/drawing/2014/main" id="{7A61EC85-17A9-DE2B-004F-3448B0374D01}"/>
              </a:ext>
            </a:extLst>
          </p:cNvPr>
          <p:cNvPicPr>
            <a:picLocks noChangeAspect="1"/>
          </p:cNvPicPr>
          <p:nvPr/>
        </p:nvPicPr>
        <p:blipFill>
          <a:blip r:embed="rId4"/>
          <a:stretch>
            <a:fillRect/>
          </a:stretch>
        </p:blipFill>
        <p:spPr>
          <a:xfrm>
            <a:off x="4603990" y="3112278"/>
            <a:ext cx="4810426" cy="3479883"/>
          </a:xfrm>
          <a:prstGeom prst="rect">
            <a:avLst/>
          </a:prstGeom>
        </p:spPr>
      </p:pic>
    </p:spTree>
    <p:extLst>
      <p:ext uri="{BB962C8B-B14F-4D97-AF65-F5344CB8AC3E}">
        <p14:creationId xmlns:p14="http://schemas.microsoft.com/office/powerpoint/2010/main" val="2799736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Qu’est ce que l’OSINT ( ou ROSO en français) ?</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a:t>
            </a:fld>
            <a:endParaRPr lang="en-US" dirty="0"/>
          </a:p>
        </p:txBody>
      </p:sp>
      <p:sp>
        <p:nvSpPr>
          <p:cNvPr id="5" name="ZoneTexte 4">
            <a:extLst>
              <a:ext uri="{FF2B5EF4-FFF2-40B4-BE49-F238E27FC236}">
                <a16:creationId xmlns:a16="http://schemas.microsoft.com/office/drawing/2014/main" id="{FB029EC8-EB29-A336-7813-F601FA0FE7E2}"/>
              </a:ext>
            </a:extLst>
          </p:cNvPr>
          <p:cNvSpPr txBox="1"/>
          <p:nvPr/>
        </p:nvSpPr>
        <p:spPr>
          <a:xfrm>
            <a:off x="1043870" y="2137939"/>
            <a:ext cx="10345388" cy="3108543"/>
          </a:xfrm>
          <a:prstGeom prst="rect">
            <a:avLst/>
          </a:prstGeom>
          <a:noFill/>
        </p:spPr>
        <p:txBody>
          <a:bodyPr wrap="square" rtlCol="0">
            <a:spAutoFit/>
          </a:bodyPr>
          <a:lstStyle/>
          <a:p>
            <a:r>
              <a:rPr lang="fr-FR" sz="2800" dirty="0"/>
              <a:t>L’</a:t>
            </a:r>
            <a:r>
              <a:rPr lang="fr-FR" sz="2800" dirty="0">
                <a:solidFill>
                  <a:srgbClr val="09AD95"/>
                </a:solidFill>
              </a:rPr>
              <a:t>O</a:t>
            </a:r>
            <a:r>
              <a:rPr lang="fr-FR" sz="2800" dirty="0"/>
              <a:t>pen </a:t>
            </a:r>
            <a:r>
              <a:rPr lang="fr-FR" sz="2800" dirty="0">
                <a:solidFill>
                  <a:srgbClr val="09AD95"/>
                </a:solidFill>
              </a:rPr>
              <a:t>S</a:t>
            </a:r>
            <a:r>
              <a:rPr lang="fr-FR" sz="2800" dirty="0"/>
              <a:t>ource </a:t>
            </a:r>
            <a:r>
              <a:rPr lang="fr-FR" sz="2800" dirty="0">
                <a:solidFill>
                  <a:srgbClr val="09AD95"/>
                </a:solidFill>
              </a:rPr>
              <a:t>INT</a:t>
            </a:r>
            <a:r>
              <a:rPr lang="fr-FR" sz="2800" dirty="0"/>
              <a:t>elligence (ou Renseignement d’Origine Sources Ouvertes) consiste à recueillir et analyser </a:t>
            </a:r>
            <a:r>
              <a:rPr lang="fr-FR" sz="2800" b="1" dirty="0">
                <a:solidFill>
                  <a:srgbClr val="09AD95"/>
                </a:solidFill>
              </a:rPr>
              <a:t>légalement</a:t>
            </a:r>
            <a:r>
              <a:rPr lang="fr-FR" sz="2800" dirty="0"/>
              <a:t> des informations à partir de sources </a:t>
            </a:r>
            <a:r>
              <a:rPr lang="fr-FR" sz="2800" b="1" dirty="0">
                <a:solidFill>
                  <a:srgbClr val="09AD95"/>
                </a:solidFill>
              </a:rPr>
              <a:t>publiques</a:t>
            </a:r>
            <a:r>
              <a:rPr lang="fr-FR" sz="2800" dirty="0"/>
              <a:t>, en vue de </a:t>
            </a:r>
            <a:r>
              <a:rPr lang="fr-FR" sz="2800" b="1" dirty="0">
                <a:solidFill>
                  <a:srgbClr val="09AD95"/>
                </a:solidFill>
              </a:rPr>
              <a:t>répondre à des questions </a:t>
            </a:r>
            <a:r>
              <a:rPr lang="fr-FR" sz="2800" dirty="0"/>
              <a:t>spécifiques et prendre des décisions.</a:t>
            </a:r>
          </a:p>
          <a:p>
            <a:pPr algn="just"/>
            <a:endParaRPr lang="fr-FR" sz="2800" dirty="0"/>
          </a:p>
          <a:p>
            <a:pPr algn="just"/>
            <a:r>
              <a:rPr lang="fr-FR" sz="2800" dirty="0"/>
              <a:t>Dans le monde de l’entreprise on relie très souvent l’Osint à la notion de </a:t>
            </a:r>
            <a:r>
              <a:rPr lang="fr-FR" sz="2800" dirty="0">
                <a:solidFill>
                  <a:srgbClr val="09AD95"/>
                </a:solidFill>
              </a:rPr>
              <a:t>Due Diligence</a:t>
            </a:r>
            <a:r>
              <a:rPr lang="fr-FR" sz="2800" dirty="0"/>
              <a:t>.</a:t>
            </a:r>
          </a:p>
        </p:txBody>
      </p:sp>
    </p:spTree>
    <p:extLst>
      <p:ext uri="{BB962C8B-B14F-4D97-AF65-F5344CB8AC3E}">
        <p14:creationId xmlns:p14="http://schemas.microsoft.com/office/powerpoint/2010/main" val="3227899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1123949" cy="1550419"/>
          </a:xfrm>
        </p:spPr>
        <p:txBody>
          <a:bodyPr/>
          <a:lstStyle/>
          <a:p>
            <a:r>
              <a:rPr lang="fr-FR" dirty="0"/>
              <a:t>Veille </a:t>
            </a:r>
            <a:r>
              <a:rPr lang="fr-FR" sz="4000" dirty="0"/>
              <a:t>stratégique</a:t>
            </a:r>
            <a:endParaRPr lang="fr-FR"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20</a:t>
            </a:fld>
            <a:endParaRPr lang="en-US" dirty="0"/>
          </a:p>
        </p:txBody>
      </p:sp>
      <p:pic>
        <p:nvPicPr>
          <p:cNvPr id="1026" name="Picture 2">
            <a:extLst>
              <a:ext uri="{FF2B5EF4-FFF2-40B4-BE49-F238E27FC236}">
                <a16:creationId xmlns:a16="http://schemas.microsoft.com/office/drawing/2014/main" id="{C8805D3C-90C0-57F6-B417-180FF952C2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270" y="1179984"/>
            <a:ext cx="9736113" cy="5477991"/>
          </a:xfrm>
          <a:prstGeom prst="rect">
            <a:avLst/>
          </a:prstGeom>
          <a:noFill/>
          <a:effectLst>
            <a:softEdge rad="177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6278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La cybersécurité</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21</a:t>
            </a:fld>
            <a:endParaRPr lang="en-US" dirty="0"/>
          </a:p>
        </p:txBody>
      </p:sp>
      <p:pic>
        <p:nvPicPr>
          <p:cNvPr id="1026" name="Picture 2" descr="Gratuit Photos gratuites de à l'intérieur, afficher, boire Photos">
            <a:extLst>
              <a:ext uri="{FF2B5EF4-FFF2-40B4-BE49-F238E27FC236}">
                <a16:creationId xmlns:a16="http://schemas.microsoft.com/office/drawing/2014/main" id="{2D527B2B-798E-B802-A5B6-D0F6834EE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178" y="1230571"/>
            <a:ext cx="7866209" cy="5244139"/>
          </a:xfrm>
          <a:prstGeom prst="rect">
            <a:avLst/>
          </a:prstGeom>
          <a:noFill/>
          <a:effectLst>
            <a:softEdge rad="520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454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Spécifiquement en cybersécurité défensive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22</a:t>
            </a:fld>
            <a:endParaRPr lang="en-US" dirty="0"/>
          </a:p>
        </p:txBody>
      </p:sp>
      <p:sp>
        <p:nvSpPr>
          <p:cNvPr id="3" name="ZoneTexte 2">
            <a:extLst>
              <a:ext uri="{FF2B5EF4-FFF2-40B4-BE49-F238E27FC236}">
                <a16:creationId xmlns:a16="http://schemas.microsoft.com/office/drawing/2014/main" id="{4B3B264D-ABB2-BEDF-8294-79DD43CB7413}"/>
              </a:ext>
            </a:extLst>
          </p:cNvPr>
          <p:cNvSpPr txBox="1"/>
          <p:nvPr/>
        </p:nvSpPr>
        <p:spPr>
          <a:xfrm>
            <a:off x="673310" y="1874905"/>
            <a:ext cx="10287415" cy="3416320"/>
          </a:xfrm>
          <a:prstGeom prst="rect">
            <a:avLst/>
          </a:prstGeom>
          <a:noFill/>
        </p:spPr>
        <p:txBody>
          <a:bodyPr wrap="square" rtlCol="0">
            <a:spAutoFit/>
          </a:bodyPr>
          <a:lstStyle/>
          <a:p>
            <a:pPr algn="l"/>
            <a:r>
              <a:rPr lang="fr-FR" sz="2400" i="0" dirty="0">
                <a:solidFill>
                  <a:srgbClr val="FFFFFF"/>
                </a:solidFill>
                <a:effectLst/>
                <a:latin typeface="Space Grotesk"/>
              </a:rPr>
              <a:t>En cybersécurité, les objectifs de l’OSINT sont multiples : </a:t>
            </a:r>
          </a:p>
          <a:p>
            <a:pPr algn="l"/>
            <a:endParaRPr lang="fr-FR" sz="2400" dirty="0">
              <a:solidFill>
                <a:srgbClr val="FFFFFF"/>
              </a:solidFill>
              <a:latin typeface="Space Grotesk"/>
            </a:endParaRPr>
          </a:p>
          <a:p>
            <a:pPr marL="285750" indent="-285750" algn="l">
              <a:buFontTx/>
              <a:buChar char="-"/>
            </a:pPr>
            <a:r>
              <a:rPr lang="fr-FR" sz="2400" dirty="0">
                <a:solidFill>
                  <a:srgbClr val="09AD95"/>
                </a:solidFill>
                <a:latin typeface="Space Grotesk"/>
              </a:rPr>
              <a:t>I</a:t>
            </a:r>
            <a:r>
              <a:rPr lang="fr-FR" sz="2400" i="0" dirty="0">
                <a:solidFill>
                  <a:srgbClr val="09AD95"/>
                </a:solidFill>
                <a:effectLst/>
                <a:latin typeface="Space Grotesk"/>
              </a:rPr>
              <a:t>dentifier</a:t>
            </a:r>
            <a:r>
              <a:rPr lang="fr-FR" sz="2400" i="0" dirty="0">
                <a:solidFill>
                  <a:srgbClr val="FFFFFF"/>
                </a:solidFill>
                <a:effectLst/>
                <a:latin typeface="Space Grotesk"/>
              </a:rPr>
              <a:t> des menaces externes potentielles</a:t>
            </a:r>
          </a:p>
          <a:p>
            <a:pPr marL="285750" indent="-285750" algn="l">
              <a:buFontTx/>
              <a:buChar char="-"/>
            </a:pPr>
            <a:r>
              <a:rPr lang="fr-FR" sz="2400" i="0" dirty="0">
                <a:solidFill>
                  <a:srgbClr val="09AD95"/>
                </a:solidFill>
                <a:effectLst/>
                <a:latin typeface="Space Grotesk"/>
              </a:rPr>
              <a:t>Comprendre</a:t>
            </a:r>
            <a:r>
              <a:rPr lang="fr-FR" sz="2400" i="0" dirty="0">
                <a:solidFill>
                  <a:srgbClr val="FFFFFF"/>
                </a:solidFill>
                <a:effectLst/>
                <a:latin typeface="Space Grotesk"/>
              </a:rPr>
              <a:t> le mode opératoire d’une menace cyber</a:t>
            </a:r>
          </a:p>
          <a:p>
            <a:pPr marL="285750" indent="-285750" algn="l">
              <a:buFontTx/>
              <a:buChar char="-"/>
            </a:pPr>
            <a:r>
              <a:rPr lang="fr-FR" sz="2400" dirty="0">
                <a:solidFill>
                  <a:srgbClr val="09AD95"/>
                </a:solidFill>
                <a:latin typeface="Space Grotesk"/>
              </a:rPr>
              <a:t>Analyser</a:t>
            </a:r>
            <a:r>
              <a:rPr lang="fr-FR" sz="2400" dirty="0">
                <a:solidFill>
                  <a:srgbClr val="FFFFFF"/>
                </a:solidFill>
                <a:latin typeface="Space Grotesk"/>
              </a:rPr>
              <a:t> </a:t>
            </a:r>
            <a:r>
              <a:rPr lang="fr-FR" sz="2400" i="0" dirty="0">
                <a:solidFill>
                  <a:srgbClr val="FFFFFF"/>
                </a:solidFill>
                <a:effectLst/>
                <a:latin typeface="Space Grotesk"/>
              </a:rPr>
              <a:t>les raisons d’une attaque qui vient d’être subie ou stoppée</a:t>
            </a:r>
          </a:p>
          <a:p>
            <a:pPr marL="285750" indent="-285750" algn="l">
              <a:buFontTx/>
              <a:buChar char="-"/>
            </a:pPr>
            <a:r>
              <a:rPr lang="fr-FR" sz="2400" i="0" dirty="0">
                <a:solidFill>
                  <a:srgbClr val="09AD95"/>
                </a:solidFill>
                <a:effectLst/>
                <a:latin typeface="Space Grotesk"/>
              </a:rPr>
              <a:t>Collecter</a:t>
            </a:r>
            <a:r>
              <a:rPr lang="fr-FR" sz="2400" i="0" dirty="0">
                <a:solidFill>
                  <a:srgbClr val="FFFFFF"/>
                </a:solidFill>
                <a:effectLst/>
                <a:latin typeface="Space Grotesk"/>
              </a:rPr>
              <a:t> des renseignements sur un point technique</a:t>
            </a:r>
            <a:endParaRPr lang="fr-FR" sz="2400" dirty="0">
              <a:solidFill>
                <a:srgbClr val="FFFFFF"/>
              </a:solidFill>
              <a:latin typeface="Space Grotesk"/>
            </a:endParaRPr>
          </a:p>
          <a:p>
            <a:pPr marL="285750" indent="-285750" algn="l">
              <a:buFontTx/>
              <a:buChar char="-"/>
            </a:pPr>
            <a:r>
              <a:rPr lang="fr-FR" sz="2400" dirty="0">
                <a:solidFill>
                  <a:srgbClr val="09AD95"/>
                </a:solidFill>
                <a:latin typeface="Space Grotesk"/>
              </a:rPr>
              <a:t>E</a:t>
            </a:r>
            <a:r>
              <a:rPr lang="fr-FR" sz="2400" i="0" dirty="0">
                <a:solidFill>
                  <a:srgbClr val="09AD95"/>
                </a:solidFill>
                <a:effectLst/>
                <a:latin typeface="Space Grotesk"/>
              </a:rPr>
              <a:t>nquêter</a:t>
            </a:r>
            <a:r>
              <a:rPr lang="fr-FR" sz="2400" i="0" dirty="0">
                <a:solidFill>
                  <a:srgbClr val="FFFFFF"/>
                </a:solidFill>
                <a:effectLst/>
                <a:latin typeface="Space Grotesk"/>
              </a:rPr>
              <a:t> sur un cybercriminel</a:t>
            </a:r>
          </a:p>
          <a:p>
            <a:pPr marL="285750" indent="-285750" algn="l">
              <a:buFontTx/>
              <a:buChar char="-"/>
            </a:pPr>
            <a:endParaRPr lang="fr-FR" sz="2400" i="0" dirty="0">
              <a:solidFill>
                <a:srgbClr val="FFFFFF"/>
              </a:solidFill>
              <a:effectLst/>
              <a:latin typeface="Space Grotesk"/>
            </a:endParaRPr>
          </a:p>
          <a:p>
            <a:pPr algn="l"/>
            <a:r>
              <a:rPr lang="fr-FR" sz="2400" i="0" dirty="0">
                <a:solidFill>
                  <a:srgbClr val="FFFFFF"/>
                </a:solidFill>
                <a:effectLst/>
                <a:latin typeface="Space Grotesk"/>
              </a:rPr>
              <a:t>Elle remplit donc à la fois des fonctions </a:t>
            </a:r>
            <a:r>
              <a:rPr lang="fr-FR" sz="2400" i="0" dirty="0">
                <a:solidFill>
                  <a:srgbClr val="09AD95"/>
                </a:solidFill>
                <a:effectLst/>
                <a:latin typeface="Space Grotesk"/>
              </a:rPr>
              <a:t>préventives et curatives</a:t>
            </a:r>
            <a:endParaRPr lang="fr-FR" sz="2400" dirty="0">
              <a:solidFill>
                <a:srgbClr val="09AD95"/>
              </a:solidFill>
            </a:endParaRPr>
          </a:p>
        </p:txBody>
      </p:sp>
    </p:spTree>
    <p:extLst>
      <p:ext uri="{BB962C8B-B14F-4D97-AF65-F5344CB8AC3E}">
        <p14:creationId xmlns:p14="http://schemas.microsoft.com/office/powerpoint/2010/main" val="3064849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Spécifiquement en cybersécurité offensive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23</a:t>
            </a:fld>
            <a:endParaRPr lang="en-US" dirty="0"/>
          </a:p>
        </p:txBody>
      </p:sp>
      <p:sp>
        <p:nvSpPr>
          <p:cNvPr id="5" name="ZoneTexte 4">
            <a:extLst>
              <a:ext uri="{FF2B5EF4-FFF2-40B4-BE49-F238E27FC236}">
                <a16:creationId xmlns:a16="http://schemas.microsoft.com/office/drawing/2014/main" id="{EA029E8B-3A80-2449-6839-D948AED59326}"/>
              </a:ext>
            </a:extLst>
          </p:cNvPr>
          <p:cNvSpPr txBox="1"/>
          <p:nvPr/>
        </p:nvSpPr>
        <p:spPr>
          <a:xfrm>
            <a:off x="2183312" y="4538524"/>
            <a:ext cx="8458790" cy="1754326"/>
          </a:xfrm>
          <a:prstGeom prst="rect">
            <a:avLst/>
          </a:prstGeom>
          <a:noFill/>
        </p:spPr>
        <p:txBody>
          <a:bodyPr wrap="none" rtlCol="0">
            <a:spAutoFit/>
          </a:bodyPr>
          <a:lstStyle/>
          <a:p>
            <a:pPr marL="342900" indent="-342900">
              <a:buAutoNum type="arabicParenR"/>
            </a:pPr>
            <a:r>
              <a:rPr lang="fr-FR" dirty="0"/>
              <a:t>Recherche d’informations sur les technologies, les collaborateurs, les lieux physiques</a:t>
            </a:r>
          </a:p>
          <a:p>
            <a:pPr marL="342900" indent="-342900">
              <a:buAutoNum type="arabicParenR"/>
            </a:pPr>
            <a:r>
              <a:rPr lang="fr-FR" dirty="0"/>
              <a:t>Recherche de vulnérabilités, d’informations sociales, de fuites de données</a:t>
            </a:r>
          </a:p>
          <a:p>
            <a:pPr marL="342900" indent="-342900">
              <a:buAutoNum type="arabicParenR"/>
            </a:pPr>
            <a:r>
              <a:rPr lang="fr-FR" dirty="0"/>
              <a:t>Recherche de CVE, d’exploits POC, de 0day</a:t>
            </a:r>
          </a:p>
          <a:p>
            <a:pPr marL="342900" indent="-342900">
              <a:buAutoNum type="arabicParenR"/>
            </a:pPr>
            <a:r>
              <a:rPr lang="fr-FR" dirty="0"/>
              <a:t>Recherche d’informations réseau passives, possibilités de side attacks</a:t>
            </a:r>
          </a:p>
          <a:p>
            <a:pPr marL="342900" indent="-342900">
              <a:buAutoNum type="arabicParenR"/>
            </a:pPr>
            <a:r>
              <a:rPr lang="fr-FR" dirty="0"/>
              <a:t>Recherche de méthodes de privesc</a:t>
            </a:r>
          </a:p>
          <a:p>
            <a:pPr marL="342900" indent="-342900">
              <a:buAutoNum type="arabicParenR"/>
            </a:pPr>
            <a:r>
              <a:rPr lang="fr-FR" dirty="0"/>
              <a:t>Recherche de rootkits, obfuscators, C2 components</a:t>
            </a:r>
          </a:p>
        </p:txBody>
      </p:sp>
      <p:pic>
        <p:nvPicPr>
          <p:cNvPr id="6" name="Image 5">
            <a:extLst>
              <a:ext uri="{FF2B5EF4-FFF2-40B4-BE49-F238E27FC236}">
                <a16:creationId xmlns:a16="http://schemas.microsoft.com/office/drawing/2014/main" id="{6FF82BD0-1867-9CBC-9648-CF711B2F2C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505" y="1230571"/>
            <a:ext cx="8134350" cy="3200400"/>
          </a:xfrm>
          <a:prstGeom prst="rect">
            <a:avLst/>
          </a:prstGeom>
        </p:spPr>
      </p:pic>
    </p:spTree>
    <p:extLst>
      <p:ext uri="{BB962C8B-B14F-4D97-AF65-F5344CB8AC3E}">
        <p14:creationId xmlns:p14="http://schemas.microsoft.com/office/powerpoint/2010/main" val="3206532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Footprinting</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24</a:t>
            </a:fld>
            <a:endParaRPr lang="en-US" dirty="0"/>
          </a:p>
        </p:txBody>
      </p:sp>
      <p:pic>
        <p:nvPicPr>
          <p:cNvPr id="8" name="Image 7">
            <a:extLst>
              <a:ext uri="{FF2B5EF4-FFF2-40B4-BE49-F238E27FC236}">
                <a16:creationId xmlns:a16="http://schemas.microsoft.com/office/drawing/2014/main" id="{32F092CA-F010-A0B5-7162-CED31713BC8B}"/>
              </a:ext>
            </a:extLst>
          </p:cNvPr>
          <p:cNvPicPr>
            <a:picLocks noChangeAspect="1"/>
          </p:cNvPicPr>
          <p:nvPr/>
        </p:nvPicPr>
        <p:blipFill>
          <a:blip r:embed="rId2"/>
          <a:stretch>
            <a:fillRect/>
          </a:stretch>
        </p:blipFill>
        <p:spPr>
          <a:xfrm>
            <a:off x="7759337" y="287383"/>
            <a:ext cx="4176635" cy="6059544"/>
          </a:xfrm>
          <a:prstGeom prst="rect">
            <a:avLst/>
          </a:prstGeom>
        </p:spPr>
      </p:pic>
      <p:pic>
        <p:nvPicPr>
          <p:cNvPr id="6" name="Image 5">
            <a:extLst>
              <a:ext uri="{FF2B5EF4-FFF2-40B4-BE49-F238E27FC236}">
                <a16:creationId xmlns:a16="http://schemas.microsoft.com/office/drawing/2014/main" id="{42A7432A-4AA7-9130-23E2-EB06C33370D2}"/>
              </a:ext>
            </a:extLst>
          </p:cNvPr>
          <p:cNvPicPr>
            <a:picLocks noChangeAspect="1"/>
          </p:cNvPicPr>
          <p:nvPr/>
        </p:nvPicPr>
        <p:blipFill>
          <a:blip r:embed="rId3"/>
          <a:stretch>
            <a:fillRect/>
          </a:stretch>
        </p:blipFill>
        <p:spPr>
          <a:xfrm>
            <a:off x="575338" y="1930469"/>
            <a:ext cx="6844364" cy="4437555"/>
          </a:xfrm>
          <a:prstGeom prst="rect">
            <a:avLst/>
          </a:prstGeom>
        </p:spPr>
      </p:pic>
    </p:spTree>
    <p:extLst>
      <p:ext uri="{BB962C8B-B14F-4D97-AF65-F5344CB8AC3E}">
        <p14:creationId xmlns:p14="http://schemas.microsoft.com/office/powerpoint/2010/main" val="3910163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Reconnaissance hardware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25</a:t>
            </a:fld>
            <a:endParaRPr lang="en-US" dirty="0"/>
          </a:p>
        </p:txBody>
      </p:sp>
      <p:pic>
        <p:nvPicPr>
          <p:cNvPr id="5" name="Image 4">
            <a:extLst>
              <a:ext uri="{FF2B5EF4-FFF2-40B4-BE49-F238E27FC236}">
                <a16:creationId xmlns:a16="http://schemas.microsoft.com/office/drawing/2014/main" id="{1831A90E-A8A1-EFC0-AFA7-D78E9082A640}"/>
              </a:ext>
            </a:extLst>
          </p:cNvPr>
          <p:cNvPicPr>
            <a:picLocks noChangeAspect="1"/>
          </p:cNvPicPr>
          <p:nvPr/>
        </p:nvPicPr>
        <p:blipFill>
          <a:blip r:embed="rId2"/>
          <a:stretch>
            <a:fillRect/>
          </a:stretch>
        </p:blipFill>
        <p:spPr>
          <a:xfrm>
            <a:off x="673310" y="1439156"/>
            <a:ext cx="10743110" cy="4702660"/>
          </a:xfrm>
          <a:prstGeom prst="rect">
            <a:avLst/>
          </a:prstGeom>
        </p:spPr>
      </p:pic>
    </p:spTree>
    <p:extLst>
      <p:ext uri="{BB962C8B-B14F-4D97-AF65-F5344CB8AC3E}">
        <p14:creationId xmlns:p14="http://schemas.microsoft.com/office/powerpoint/2010/main" val="3377051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Intrusions &amp; pentesting</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26</a:t>
            </a:fld>
            <a:endParaRPr lang="en-US" dirty="0"/>
          </a:p>
        </p:txBody>
      </p:sp>
      <p:pic>
        <p:nvPicPr>
          <p:cNvPr id="14" name="Image 13">
            <a:extLst>
              <a:ext uri="{FF2B5EF4-FFF2-40B4-BE49-F238E27FC236}">
                <a16:creationId xmlns:a16="http://schemas.microsoft.com/office/drawing/2014/main" id="{FD2EC903-42B7-6D54-D645-78A5ED49341C}"/>
              </a:ext>
            </a:extLst>
          </p:cNvPr>
          <p:cNvPicPr>
            <a:picLocks noChangeAspect="1"/>
          </p:cNvPicPr>
          <p:nvPr/>
        </p:nvPicPr>
        <p:blipFill>
          <a:blip r:embed="rId2"/>
          <a:stretch>
            <a:fillRect/>
          </a:stretch>
        </p:blipFill>
        <p:spPr>
          <a:xfrm>
            <a:off x="6865740" y="396849"/>
            <a:ext cx="4996646" cy="3763941"/>
          </a:xfrm>
          <a:prstGeom prst="rect">
            <a:avLst/>
          </a:prstGeom>
        </p:spPr>
      </p:pic>
      <p:pic>
        <p:nvPicPr>
          <p:cNvPr id="6" name="Image 5">
            <a:extLst>
              <a:ext uri="{FF2B5EF4-FFF2-40B4-BE49-F238E27FC236}">
                <a16:creationId xmlns:a16="http://schemas.microsoft.com/office/drawing/2014/main" id="{010D22F6-8910-0417-6CA9-EE9A7567F9B1}"/>
              </a:ext>
            </a:extLst>
          </p:cNvPr>
          <p:cNvPicPr>
            <a:picLocks noChangeAspect="1"/>
          </p:cNvPicPr>
          <p:nvPr/>
        </p:nvPicPr>
        <p:blipFill>
          <a:blip r:embed="rId3"/>
          <a:stretch>
            <a:fillRect/>
          </a:stretch>
        </p:blipFill>
        <p:spPr>
          <a:xfrm>
            <a:off x="354875" y="1854925"/>
            <a:ext cx="6096000" cy="3287801"/>
          </a:xfrm>
          <a:prstGeom prst="rect">
            <a:avLst/>
          </a:prstGeom>
        </p:spPr>
      </p:pic>
      <p:pic>
        <p:nvPicPr>
          <p:cNvPr id="10" name="Image 9">
            <a:extLst>
              <a:ext uri="{FF2B5EF4-FFF2-40B4-BE49-F238E27FC236}">
                <a16:creationId xmlns:a16="http://schemas.microsoft.com/office/drawing/2014/main" id="{7FA92B93-071D-3028-1C40-6D5F07D608EE}"/>
              </a:ext>
            </a:extLst>
          </p:cNvPr>
          <p:cNvPicPr>
            <a:picLocks noChangeAspect="1"/>
          </p:cNvPicPr>
          <p:nvPr/>
        </p:nvPicPr>
        <p:blipFill>
          <a:blip r:embed="rId4"/>
          <a:stretch>
            <a:fillRect/>
          </a:stretch>
        </p:blipFill>
        <p:spPr>
          <a:xfrm>
            <a:off x="1205781" y="4169699"/>
            <a:ext cx="6139174" cy="2420006"/>
          </a:xfrm>
          <a:prstGeom prst="rect">
            <a:avLst/>
          </a:prstGeom>
        </p:spPr>
      </p:pic>
      <p:pic>
        <p:nvPicPr>
          <p:cNvPr id="7" name="Image 6">
            <a:extLst>
              <a:ext uri="{FF2B5EF4-FFF2-40B4-BE49-F238E27FC236}">
                <a16:creationId xmlns:a16="http://schemas.microsoft.com/office/drawing/2014/main" id="{A08ED91E-C50F-0677-591B-E21D48A785C0}"/>
              </a:ext>
            </a:extLst>
          </p:cNvPr>
          <p:cNvPicPr>
            <a:picLocks noChangeAspect="1"/>
          </p:cNvPicPr>
          <p:nvPr/>
        </p:nvPicPr>
        <p:blipFill>
          <a:blip r:embed="rId5"/>
          <a:stretch>
            <a:fillRect/>
          </a:stretch>
        </p:blipFill>
        <p:spPr>
          <a:xfrm>
            <a:off x="5889918" y="2688301"/>
            <a:ext cx="5733838" cy="2666015"/>
          </a:xfrm>
          <a:prstGeom prst="rect">
            <a:avLst/>
          </a:prstGeom>
        </p:spPr>
      </p:pic>
    </p:spTree>
    <p:extLst>
      <p:ext uri="{BB962C8B-B14F-4D97-AF65-F5344CB8AC3E}">
        <p14:creationId xmlns:p14="http://schemas.microsoft.com/office/powerpoint/2010/main" val="406751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1290080" cy="1550419"/>
          </a:xfrm>
        </p:spPr>
        <p:txBody>
          <a:bodyPr>
            <a:normAutofit/>
          </a:bodyPr>
          <a:lstStyle/>
          <a:p>
            <a:r>
              <a:rPr lang="fr-FR" sz="3600" dirty="0"/>
              <a:t>Un exemple de recherche offensif</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27</a:t>
            </a:fld>
            <a:endParaRPr lang="en-US" dirty="0"/>
          </a:p>
        </p:txBody>
      </p:sp>
      <p:pic>
        <p:nvPicPr>
          <p:cNvPr id="6" name="Image 5">
            <a:extLst>
              <a:ext uri="{FF2B5EF4-FFF2-40B4-BE49-F238E27FC236}">
                <a16:creationId xmlns:a16="http://schemas.microsoft.com/office/drawing/2014/main" id="{ED5C52D0-6455-6EDD-0A51-2D26D739092F}"/>
              </a:ext>
            </a:extLst>
          </p:cNvPr>
          <p:cNvPicPr>
            <a:picLocks noChangeAspect="1"/>
          </p:cNvPicPr>
          <p:nvPr/>
        </p:nvPicPr>
        <p:blipFill>
          <a:blip r:embed="rId2"/>
          <a:stretch>
            <a:fillRect/>
          </a:stretch>
        </p:blipFill>
        <p:spPr>
          <a:xfrm>
            <a:off x="472059" y="2202604"/>
            <a:ext cx="10386646" cy="4272808"/>
          </a:xfrm>
          <a:prstGeom prst="rect">
            <a:avLst/>
          </a:prstGeom>
        </p:spPr>
      </p:pic>
      <p:pic>
        <p:nvPicPr>
          <p:cNvPr id="8" name="Image 7">
            <a:extLst>
              <a:ext uri="{FF2B5EF4-FFF2-40B4-BE49-F238E27FC236}">
                <a16:creationId xmlns:a16="http://schemas.microsoft.com/office/drawing/2014/main" id="{B1A72C2D-F385-9384-5087-738135727713}"/>
              </a:ext>
            </a:extLst>
          </p:cNvPr>
          <p:cNvPicPr>
            <a:picLocks noChangeAspect="1"/>
          </p:cNvPicPr>
          <p:nvPr/>
        </p:nvPicPr>
        <p:blipFill>
          <a:blip r:embed="rId3"/>
          <a:stretch>
            <a:fillRect/>
          </a:stretch>
        </p:blipFill>
        <p:spPr>
          <a:xfrm>
            <a:off x="9267864" y="1069749"/>
            <a:ext cx="2452077" cy="5060462"/>
          </a:xfrm>
          <a:prstGeom prst="rect">
            <a:avLst/>
          </a:prstGeom>
        </p:spPr>
      </p:pic>
      <p:sp>
        <p:nvSpPr>
          <p:cNvPr id="9" name="ZoneTexte 8">
            <a:extLst>
              <a:ext uri="{FF2B5EF4-FFF2-40B4-BE49-F238E27FC236}">
                <a16:creationId xmlns:a16="http://schemas.microsoft.com/office/drawing/2014/main" id="{5FBB818B-40CE-D02F-80F9-4CA5154D55CB}"/>
              </a:ext>
            </a:extLst>
          </p:cNvPr>
          <p:cNvSpPr txBox="1"/>
          <p:nvPr/>
        </p:nvSpPr>
        <p:spPr>
          <a:xfrm>
            <a:off x="673310" y="1230571"/>
            <a:ext cx="5886933" cy="830997"/>
          </a:xfrm>
          <a:prstGeom prst="rect">
            <a:avLst/>
          </a:prstGeom>
          <a:noFill/>
        </p:spPr>
        <p:txBody>
          <a:bodyPr wrap="none" rtlCol="0">
            <a:spAutoFit/>
          </a:bodyPr>
          <a:lstStyle/>
          <a:p>
            <a:r>
              <a:rPr lang="fr-FR" sz="2400" dirty="0"/>
              <a:t>650 adresses emails – 950 serveurs potentiels</a:t>
            </a:r>
          </a:p>
          <a:p>
            <a:r>
              <a:rPr lang="fr-FR" sz="2400" dirty="0"/>
              <a:t>Temps de recherche : 3 minutes</a:t>
            </a:r>
          </a:p>
        </p:txBody>
      </p:sp>
    </p:spTree>
    <p:extLst>
      <p:ext uri="{BB962C8B-B14F-4D97-AF65-F5344CB8AC3E}">
        <p14:creationId xmlns:p14="http://schemas.microsoft.com/office/powerpoint/2010/main" val="1582899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Les intrusions physique &amp; Wireless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28</a:t>
            </a:fld>
            <a:endParaRPr lang="en-US" dirty="0"/>
          </a:p>
        </p:txBody>
      </p:sp>
      <p:pic>
        <p:nvPicPr>
          <p:cNvPr id="7" name="Image 6">
            <a:extLst>
              <a:ext uri="{FF2B5EF4-FFF2-40B4-BE49-F238E27FC236}">
                <a16:creationId xmlns:a16="http://schemas.microsoft.com/office/drawing/2014/main" id="{B938B2B1-969D-865E-2A7E-417AC28CB937}"/>
              </a:ext>
            </a:extLst>
          </p:cNvPr>
          <p:cNvPicPr>
            <a:picLocks noChangeAspect="1"/>
          </p:cNvPicPr>
          <p:nvPr/>
        </p:nvPicPr>
        <p:blipFill>
          <a:blip r:embed="rId2"/>
          <a:stretch>
            <a:fillRect/>
          </a:stretch>
        </p:blipFill>
        <p:spPr>
          <a:xfrm>
            <a:off x="1973068" y="1574827"/>
            <a:ext cx="8116430" cy="4574839"/>
          </a:xfrm>
          <a:prstGeom prst="rect">
            <a:avLst/>
          </a:prstGeom>
          <a:effectLst>
            <a:softEdge rad="546100"/>
          </a:effectLst>
        </p:spPr>
      </p:pic>
    </p:spTree>
    <p:extLst>
      <p:ext uri="{BB962C8B-B14F-4D97-AF65-F5344CB8AC3E}">
        <p14:creationId xmlns:p14="http://schemas.microsoft.com/office/powerpoint/2010/main" val="1827060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784344" y="456193"/>
            <a:ext cx="9486690" cy="1550419"/>
          </a:xfrm>
        </p:spPr>
        <p:txBody>
          <a:bodyPr/>
          <a:lstStyle/>
          <a:p>
            <a:r>
              <a:rPr lang="fr-FR" dirty="0"/>
              <a:t>Reconnaissance physique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29</a:t>
            </a:fld>
            <a:endParaRPr lang="en-US" dirty="0"/>
          </a:p>
        </p:txBody>
      </p:sp>
      <p:pic>
        <p:nvPicPr>
          <p:cNvPr id="6" name="Image 5">
            <a:extLst>
              <a:ext uri="{FF2B5EF4-FFF2-40B4-BE49-F238E27FC236}">
                <a16:creationId xmlns:a16="http://schemas.microsoft.com/office/drawing/2014/main" id="{F3890179-CAC1-CCF2-E7EB-CCB654634BD3}"/>
              </a:ext>
            </a:extLst>
          </p:cNvPr>
          <p:cNvPicPr>
            <a:picLocks noChangeAspect="1"/>
          </p:cNvPicPr>
          <p:nvPr/>
        </p:nvPicPr>
        <p:blipFill>
          <a:blip r:embed="rId2"/>
          <a:stretch>
            <a:fillRect/>
          </a:stretch>
        </p:blipFill>
        <p:spPr>
          <a:xfrm>
            <a:off x="972633" y="1900868"/>
            <a:ext cx="5661206" cy="4391982"/>
          </a:xfrm>
          <a:prstGeom prst="rect">
            <a:avLst/>
          </a:prstGeom>
        </p:spPr>
      </p:pic>
      <p:pic>
        <p:nvPicPr>
          <p:cNvPr id="12" name="Image 11">
            <a:extLst>
              <a:ext uri="{FF2B5EF4-FFF2-40B4-BE49-F238E27FC236}">
                <a16:creationId xmlns:a16="http://schemas.microsoft.com/office/drawing/2014/main" id="{3ABB3054-6814-7153-9AE5-8BE696E92077}"/>
              </a:ext>
            </a:extLst>
          </p:cNvPr>
          <p:cNvPicPr>
            <a:picLocks noChangeAspect="1"/>
          </p:cNvPicPr>
          <p:nvPr/>
        </p:nvPicPr>
        <p:blipFill>
          <a:blip r:embed="rId3"/>
          <a:stretch>
            <a:fillRect/>
          </a:stretch>
        </p:blipFill>
        <p:spPr>
          <a:xfrm>
            <a:off x="3186070" y="4703992"/>
            <a:ext cx="3986363" cy="1916648"/>
          </a:xfrm>
          <a:prstGeom prst="rect">
            <a:avLst/>
          </a:prstGeom>
        </p:spPr>
      </p:pic>
      <p:pic>
        <p:nvPicPr>
          <p:cNvPr id="17" name="Image 16">
            <a:extLst>
              <a:ext uri="{FF2B5EF4-FFF2-40B4-BE49-F238E27FC236}">
                <a16:creationId xmlns:a16="http://schemas.microsoft.com/office/drawing/2014/main" id="{E0578975-D72E-9F70-9F6E-716414AD524D}"/>
              </a:ext>
            </a:extLst>
          </p:cNvPr>
          <p:cNvPicPr>
            <a:picLocks noChangeAspect="1"/>
          </p:cNvPicPr>
          <p:nvPr/>
        </p:nvPicPr>
        <p:blipFill>
          <a:blip r:embed="rId4"/>
          <a:stretch>
            <a:fillRect/>
          </a:stretch>
        </p:blipFill>
        <p:spPr>
          <a:xfrm>
            <a:off x="429622" y="1549951"/>
            <a:ext cx="2085827" cy="1621136"/>
          </a:xfrm>
          <a:prstGeom prst="rect">
            <a:avLst/>
          </a:prstGeom>
        </p:spPr>
      </p:pic>
      <p:pic>
        <p:nvPicPr>
          <p:cNvPr id="7" name="Image 6">
            <a:extLst>
              <a:ext uri="{FF2B5EF4-FFF2-40B4-BE49-F238E27FC236}">
                <a16:creationId xmlns:a16="http://schemas.microsoft.com/office/drawing/2014/main" id="{94C7901D-3CA9-9A32-DA3B-FC48B21494EE}"/>
              </a:ext>
            </a:extLst>
          </p:cNvPr>
          <p:cNvPicPr>
            <a:picLocks noChangeAspect="1"/>
          </p:cNvPicPr>
          <p:nvPr/>
        </p:nvPicPr>
        <p:blipFill>
          <a:blip r:embed="rId5"/>
          <a:stretch>
            <a:fillRect/>
          </a:stretch>
        </p:blipFill>
        <p:spPr>
          <a:xfrm>
            <a:off x="7501398" y="3366400"/>
            <a:ext cx="4368730" cy="3272907"/>
          </a:xfrm>
          <a:prstGeom prst="rect">
            <a:avLst/>
          </a:prstGeom>
        </p:spPr>
      </p:pic>
      <p:pic>
        <p:nvPicPr>
          <p:cNvPr id="9" name="Image 8">
            <a:extLst>
              <a:ext uri="{FF2B5EF4-FFF2-40B4-BE49-F238E27FC236}">
                <a16:creationId xmlns:a16="http://schemas.microsoft.com/office/drawing/2014/main" id="{ED4AB5B9-C2E8-E047-5F77-477B6A51B7A4}"/>
              </a:ext>
            </a:extLst>
          </p:cNvPr>
          <p:cNvPicPr>
            <a:picLocks noChangeAspect="1"/>
          </p:cNvPicPr>
          <p:nvPr/>
        </p:nvPicPr>
        <p:blipFill>
          <a:blip r:embed="rId6"/>
          <a:stretch>
            <a:fillRect/>
          </a:stretch>
        </p:blipFill>
        <p:spPr>
          <a:xfrm>
            <a:off x="316823" y="4703992"/>
            <a:ext cx="2311427" cy="1953983"/>
          </a:xfrm>
          <a:prstGeom prst="rect">
            <a:avLst/>
          </a:prstGeom>
        </p:spPr>
      </p:pic>
      <p:pic>
        <p:nvPicPr>
          <p:cNvPr id="5" name="Image 4">
            <a:extLst>
              <a:ext uri="{FF2B5EF4-FFF2-40B4-BE49-F238E27FC236}">
                <a16:creationId xmlns:a16="http://schemas.microsoft.com/office/drawing/2014/main" id="{E9933CE1-0DB3-EF99-9E6F-F11F9958583E}"/>
              </a:ext>
            </a:extLst>
          </p:cNvPr>
          <p:cNvPicPr>
            <a:picLocks noChangeAspect="1"/>
          </p:cNvPicPr>
          <p:nvPr/>
        </p:nvPicPr>
        <p:blipFill>
          <a:blip r:embed="rId7"/>
          <a:stretch>
            <a:fillRect/>
          </a:stretch>
        </p:blipFill>
        <p:spPr>
          <a:xfrm>
            <a:off x="7501398" y="200025"/>
            <a:ext cx="4368730" cy="3004127"/>
          </a:xfrm>
          <a:prstGeom prst="rect">
            <a:avLst/>
          </a:prstGeom>
        </p:spPr>
      </p:pic>
      <p:sp>
        <p:nvSpPr>
          <p:cNvPr id="8" name="Rectangle 7">
            <a:extLst>
              <a:ext uri="{FF2B5EF4-FFF2-40B4-BE49-F238E27FC236}">
                <a16:creationId xmlns:a16="http://schemas.microsoft.com/office/drawing/2014/main" id="{31E6A264-5F96-0837-79E3-2F4991D3B00A}"/>
              </a:ext>
            </a:extLst>
          </p:cNvPr>
          <p:cNvSpPr/>
          <p:nvPr/>
        </p:nvSpPr>
        <p:spPr>
          <a:xfrm>
            <a:off x="8456103" y="4957894"/>
            <a:ext cx="377504" cy="385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0547DF0-2B21-2F59-CA13-FE3CAC747CC4}"/>
              </a:ext>
            </a:extLst>
          </p:cNvPr>
          <p:cNvSpPr/>
          <p:nvPr/>
        </p:nvSpPr>
        <p:spPr>
          <a:xfrm>
            <a:off x="9118833" y="5469622"/>
            <a:ext cx="545284" cy="4278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19582D7-FB36-B587-9B9D-8A0CB3703CB8}"/>
              </a:ext>
            </a:extLst>
          </p:cNvPr>
          <p:cNvSpPr/>
          <p:nvPr/>
        </p:nvSpPr>
        <p:spPr>
          <a:xfrm>
            <a:off x="5217952" y="5469622"/>
            <a:ext cx="427839" cy="125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496C88C-F4BC-FF12-2C75-A286A85F93D0}"/>
              </a:ext>
            </a:extLst>
          </p:cNvPr>
          <p:cNvSpPr/>
          <p:nvPr/>
        </p:nvSpPr>
        <p:spPr>
          <a:xfrm>
            <a:off x="11643919" y="5050172"/>
            <a:ext cx="226209" cy="419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06CE1D4-86E8-E5C7-6AF9-D892E3674E93}"/>
              </a:ext>
            </a:extLst>
          </p:cNvPr>
          <p:cNvSpPr/>
          <p:nvPr/>
        </p:nvSpPr>
        <p:spPr>
          <a:xfrm>
            <a:off x="11643919" y="3731525"/>
            <a:ext cx="226209" cy="20291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21539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normAutofit/>
          </a:bodyPr>
          <a:lstStyle/>
          <a:p>
            <a:r>
              <a:rPr lang="fr-FR" sz="4000" dirty="0"/>
              <a:t>Qu’est ce que l’OSINT ?</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a:t>
            </a:fld>
            <a:endParaRPr lang="en-US" dirty="0"/>
          </a:p>
        </p:txBody>
      </p:sp>
      <p:sp>
        <p:nvSpPr>
          <p:cNvPr id="5" name="ZoneTexte 4">
            <a:extLst>
              <a:ext uri="{FF2B5EF4-FFF2-40B4-BE49-F238E27FC236}">
                <a16:creationId xmlns:a16="http://schemas.microsoft.com/office/drawing/2014/main" id="{FB029EC8-EB29-A336-7813-F601FA0FE7E2}"/>
              </a:ext>
            </a:extLst>
          </p:cNvPr>
          <p:cNvSpPr txBox="1"/>
          <p:nvPr/>
        </p:nvSpPr>
        <p:spPr>
          <a:xfrm>
            <a:off x="823015" y="1504130"/>
            <a:ext cx="10117450" cy="1569660"/>
          </a:xfrm>
          <a:prstGeom prst="rect">
            <a:avLst/>
          </a:prstGeom>
          <a:noFill/>
        </p:spPr>
        <p:txBody>
          <a:bodyPr wrap="square" rtlCol="0">
            <a:spAutoFit/>
          </a:bodyPr>
          <a:lstStyle/>
          <a:p>
            <a:pPr marL="285750" indent="-285750">
              <a:buFontTx/>
              <a:buChar char="-"/>
            </a:pPr>
            <a:r>
              <a:rPr lang="fr-FR" sz="2400" dirty="0"/>
              <a:t>Une méthodologie</a:t>
            </a:r>
          </a:p>
          <a:p>
            <a:pPr marL="285750" indent="-285750">
              <a:buFontTx/>
              <a:buChar char="-"/>
            </a:pPr>
            <a:r>
              <a:rPr lang="fr-FR" sz="2400" dirty="0"/>
              <a:t>Des outils en grande quantité</a:t>
            </a:r>
          </a:p>
          <a:p>
            <a:pPr marL="285750" indent="-285750">
              <a:buFontTx/>
              <a:buChar char="-"/>
            </a:pPr>
            <a:r>
              <a:rPr lang="fr-FR" sz="2400" dirty="0"/>
              <a:t>Des sources de données innombrables très diverses</a:t>
            </a:r>
          </a:p>
          <a:p>
            <a:pPr marL="285750" indent="-285750">
              <a:buFontTx/>
              <a:buChar char="-"/>
            </a:pPr>
            <a:r>
              <a:rPr lang="fr-FR" sz="2400" dirty="0"/>
              <a:t>Des applications professionnelles</a:t>
            </a:r>
          </a:p>
        </p:txBody>
      </p:sp>
      <p:sp>
        <p:nvSpPr>
          <p:cNvPr id="6" name="ZoneTexte 5">
            <a:extLst>
              <a:ext uri="{FF2B5EF4-FFF2-40B4-BE49-F238E27FC236}">
                <a16:creationId xmlns:a16="http://schemas.microsoft.com/office/drawing/2014/main" id="{1FE626E4-B05C-2516-25E2-03AD6666A95B}"/>
              </a:ext>
            </a:extLst>
          </p:cNvPr>
          <p:cNvSpPr txBox="1"/>
          <p:nvPr/>
        </p:nvSpPr>
        <p:spPr>
          <a:xfrm>
            <a:off x="823015" y="4464509"/>
            <a:ext cx="6097088" cy="1569660"/>
          </a:xfrm>
          <a:prstGeom prst="rect">
            <a:avLst/>
          </a:prstGeom>
          <a:noFill/>
        </p:spPr>
        <p:txBody>
          <a:bodyPr wrap="square">
            <a:spAutoFit/>
          </a:bodyPr>
          <a:lstStyle/>
          <a:p>
            <a:pPr marL="285750" indent="-285750">
              <a:buFontTx/>
              <a:buChar char="-"/>
            </a:pPr>
            <a:r>
              <a:rPr lang="fr-FR" sz="2400" dirty="0"/>
              <a:t>Un métier réellement à part entière</a:t>
            </a:r>
          </a:p>
          <a:p>
            <a:pPr marL="285750" indent="-285750">
              <a:buFontTx/>
              <a:buChar char="-"/>
            </a:pPr>
            <a:r>
              <a:rPr lang="fr-FR" sz="2400" dirty="0"/>
              <a:t>Une baguette magique</a:t>
            </a:r>
          </a:p>
          <a:p>
            <a:pPr marL="285750" indent="-285750">
              <a:buFontTx/>
              <a:buChar char="-"/>
            </a:pPr>
            <a:r>
              <a:rPr lang="fr-FR" sz="2400" dirty="0"/>
              <a:t>Du hacking</a:t>
            </a:r>
          </a:p>
          <a:p>
            <a:pPr marL="285750" indent="-285750">
              <a:buFontTx/>
              <a:buChar char="-"/>
            </a:pPr>
            <a:r>
              <a:rPr lang="fr-FR" sz="2400" dirty="0"/>
              <a:t>Du social engineering</a:t>
            </a:r>
          </a:p>
        </p:txBody>
      </p:sp>
      <p:sp>
        <p:nvSpPr>
          <p:cNvPr id="7" name="Titre 1">
            <a:extLst>
              <a:ext uri="{FF2B5EF4-FFF2-40B4-BE49-F238E27FC236}">
                <a16:creationId xmlns:a16="http://schemas.microsoft.com/office/drawing/2014/main" id="{48F0D1A0-4ADD-0025-BC62-F5E5469C26F4}"/>
              </a:ext>
            </a:extLst>
          </p:cNvPr>
          <p:cNvSpPr txBox="1">
            <a:spLocks/>
          </p:cNvSpPr>
          <p:nvPr/>
        </p:nvSpPr>
        <p:spPr>
          <a:xfrm>
            <a:off x="673310" y="3484837"/>
            <a:ext cx="9486690" cy="1550419"/>
          </a:xfrm>
          <a:prstGeom prst="rect">
            <a:avLst/>
          </a:prstGeom>
        </p:spPr>
        <p:txBody>
          <a:bodyPr>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r>
              <a:rPr lang="fr-FR" dirty="0"/>
              <a:t>Qu’est ce que n’est </a:t>
            </a:r>
            <a:r>
              <a:rPr lang="fr-FR" dirty="0">
                <a:solidFill>
                  <a:srgbClr val="09AD95"/>
                </a:solidFill>
              </a:rPr>
              <a:t>PAS</a:t>
            </a:r>
            <a:r>
              <a:rPr lang="fr-FR" dirty="0"/>
              <a:t> l’OSINT ?</a:t>
            </a:r>
          </a:p>
        </p:txBody>
      </p:sp>
    </p:spTree>
    <p:extLst>
      <p:ext uri="{BB962C8B-B14F-4D97-AF65-F5344CB8AC3E}">
        <p14:creationId xmlns:p14="http://schemas.microsoft.com/office/powerpoint/2010/main" val="2392713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dirty="0"/>
              <a:t>Surveillance &amp; alarmes</a:t>
            </a:r>
            <a:endParaRPr lang="fr-FR" sz="4000"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30</a:t>
            </a:fld>
            <a:endParaRPr lang="en-US" dirty="0"/>
          </a:p>
        </p:txBody>
      </p:sp>
      <p:pic>
        <p:nvPicPr>
          <p:cNvPr id="6" name="Image 5">
            <a:extLst>
              <a:ext uri="{FF2B5EF4-FFF2-40B4-BE49-F238E27FC236}">
                <a16:creationId xmlns:a16="http://schemas.microsoft.com/office/drawing/2014/main" id="{ABABEE97-7EDB-6E75-CBE7-49A156ABED32}"/>
              </a:ext>
            </a:extLst>
          </p:cNvPr>
          <p:cNvPicPr>
            <a:picLocks noChangeAspect="1"/>
          </p:cNvPicPr>
          <p:nvPr/>
        </p:nvPicPr>
        <p:blipFill>
          <a:blip r:embed="rId2"/>
          <a:stretch>
            <a:fillRect/>
          </a:stretch>
        </p:blipFill>
        <p:spPr>
          <a:xfrm>
            <a:off x="6971552" y="382588"/>
            <a:ext cx="4854597" cy="2924667"/>
          </a:xfrm>
          <a:prstGeom prst="rect">
            <a:avLst/>
          </a:prstGeom>
        </p:spPr>
      </p:pic>
      <p:pic>
        <p:nvPicPr>
          <p:cNvPr id="10" name="Image 9">
            <a:extLst>
              <a:ext uri="{FF2B5EF4-FFF2-40B4-BE49-F238E27FC236}">
                <a16:creationId xmlns:a16="http://schemas.microsoft.com/office/drawing/2014/main" id="{47379DA2-2802-39AA-9E1F-CA015C8732E0}"/>
              </a:ext>
            </a:extLst>
          </p:cNvPr>
          <p:cNvPicPr>
            <a:picLocks noChangeAspect="1"/>
          </p:cNvPicPr>
          <p:nvPr/>
        </p:nvPicPr>
        <p:blipFill>
          <a:blip r:embed="rId3"/>
          <a:stretch>
            <a:fillRect/>
          </a:stretch>
        </p:blipFill>
        <p:spPr>
          <a:xfrm>
            <a:off x="365851" y="1962219"/>
            <a:ext cx="7835689" cy="4513193"/>
          </a:xfrm>
          <a:prstGeom prst="rect">
            <a:avLst/>
          </a:prstGeom>
        </p:spPr>
      </p:pic>
    </p:spTree>
    <p:extLst>
      <p:ext uri="{BB962C8B-B14F-4D97-AF65-F5344CB8AC3E}">
        <p14:creationId xmlns:p14="http://schemas.microsoft.com/office/powerpoint/2010/main" val="13830624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dirty="0"/>
              <a:t>Serrures</a:t>
            </a:r>
            <a:endParaRPr lang="fr-FR" sz="4000"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31</a:t>
            </a:fld>
            <a:endParaRPr lang="en-US" dirty="0"/>
          </a:p>
        </p:txBody>
      </p:sp>
      <p:pic>
        <p:nvPicPr>
          <p:cNvPr id="6" name="Image 5">
            <a:extLst>
              <a:ext uri="{FF2B5EF4-FFF2-40B4-BE49-F238E27FC236}">
                <a16:creationId xmlns:a16="http://schemas.microsoft.com/office/drawing/2014/main" id="{3876DD90-A154-AC67-1335-D739DF707DE1}"/>
              </a:ext>
            </a:extLst>
          </p:cNvPr>
          <p:cNvPicPr>
            <a:picLocks noChangeAspect="1"/>
          </p:cNvPicPr>
          <p:nvPr/>
        </p:nvPicPr>
        <p:blipFill>
          <a:blip r:embed="rId2"/>
          <a:stretch>
            <a:fillRect/>
          </a:stretch>
        </p:blipFill>
        <p:spPr>
          <a:xfrm>
            <a:off x="3777291" y="1705978"/>
            <a:ext cx="3139304" cy="3826125"/>
          </a:xfrm>
          <a:prstGeom prst="rect">
            <a:avLst/>
          </a:prstGeom>
        </p:spPr>
      </p:pic>
      <p:pic>
        <p:nvPicPr>
          <p:cNvPr id="6146" name="Picture 2" descr="Bump Keys 5 pk - Southern Specialties">
            <a:extLst>
              <a:ext uri="{FF2B5EF4-FFF2-40B4-BE49-F238E27FC236}">
                <a16:creationId xmlns:a16="http://schemas.microsoft.com/office/drawing/2014/main" id="{E969054B-F756-4003-E9E4-130E7D52F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210" y="455362"/>
            <a:ext cx="4154694" cy="271822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nap Gun Lock Pick - LAT-17">
            <a:extLst>
              <a:ext uri="{FF2B5EF4-FFF2-40B4-BE49-F238E27FC236}">
                <a16:creationId xmlns:a16="http://schemas.microsoft.com/office/drawing/2014/main" id="{D73DD7A5-B198-1D7B-B581-CE8BEF008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2210" y="3495861"/>
            <a:ext cx="4154694" cy="279698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25E44FD8-6335-8E77-B91B-A913512A5413}"/>
              </a:ext>
            </a:extLst>
          </p:cNvPr>
          <p:cNvPicPr>
            <a:picLocks noChangeAspect="1"/>
          </p:cNvPicPr>
          <p:nvPr/>
        </p:nvPicPr>
        <p:blipFill>
          <a:blip r:embed="rId5"/>
          <a:stretch>
            <a:fillRect/>
          </a:stretch>
        </p:blipFill>
        <p:spPr>
          <a:xfrm>
            <a:off x="585663" y="1705979"/>
            <a:ext cx="2786013" cy="3826125"/>
          </a:xfrm>
          <a:prstGeom prst="rect">
            <a:avLst/>
          </a:prstGeom>
        </p:spPr>
      </p:pic>
    </p:spTree>
    <p:extLst>
      <p:ext uri="{BB962C8B-B14F-4D97-AF65-F5344CB8AC3E}">
        <p14:creationId xmlns:p14="http://schemas.microsoft.com/office/powerpoint/2010/main" val="14312311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dirty="0"/>
              <a:t>Dumpster diving</a:t>
            </a:r>
            <a:endParaRPr lang="fr-FR" sz="4000"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32</a:t>
            </a:fld>
            <a:endParaRPr lang="en-US" dirty="0"/>
          </a:p>
        </p:txBody>
      </p:sp>
      <p:pic>
        <p:nvPicPr>
          <p:cNvPr id="9" name="Image 8">
            <a:extLst>
              <a:ext uri="{FF2B5EF4-FFF2-40B4-BE49-F238E27FC236}">
                <a16:creationId xmlns:a16="http://schemas.microsoft.com/office/drawing/2014/main" id="{4774C376-409E-AC2D-A376-FE0922154461}"/>
              </a:ext>
            </a:extLst>
          </p:cNvPr>
          <p:cNvPicPr>
            <a:picLocks noChangeAspect="1"/>
          </p:cNvPicPr>
          <p:nvPr/>
        </p:nvPicPr>
        <p:blipFill>
          <a:blip r:embed="rId2"/>
          <a:stretch>
            <a:fillRect/>
          </a:stretch>
        </p:blipFill>
        <p:spPr>
          <a:xfrm>
            <a:off x="1891603" y="1466660"/>
            <a:ext cx="8420293" cy="4727747"/>
          </a:xfrm>
          <a:prstGeom prst="rect">
            <a:avLst/>
          </a:prstGeom>
        </p:spPr>
      </p:pic>
    </p:spTree>
    <p:extLst>
      <p:ext uri="{BB962C8B-B14F-4D97-AF65-F5344CB8AC3E}">
        <p14:creationId xmlns:p14="http://schemas.microsoft.com/office/powerpoint/2010/main" val="379686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Reconnaissance Wireless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33</a:t>
            </a:fld>
            <a:endParaRPr lang="en-US" dirty="0"/>
          </a:p>
        </p:txBody>
      </p:sp>
      <p:pic>
        <p:nvPicPr>
          <p:cNvPr id="6" name="Image 5">
            <a:extLst>
              <a:ext uri="{FF2B5EF4-FFF2-40B4-BE49-F238E27FC236}">
                <a16:creationId xmlns:a16="http://schemas.microsoft.com/office/drawing/2014/main" id="{7ADE8862-BC9F-4DAB-8AF2-04503523D5DA}"/>
              </a:ext>
            </a:extLst>
          </p:cNvPr>
          <p:cNvPicPr>
            <a:picLocks noChangeAspect="1"/>
          </p:cNvPicPr>
          <p:nvPr/>
        </p:nvPicPr>
        <p:blipFill>
          <a:blip r:embed="rId2"/>
          <a:stretch>
            <a:fillRect/>
          </a:stretch>
        </p:blipFill>
        <p:spPr>
          <a:xfrm>
            <a:off x="604086" y="1959364"/>
            <a:ext cx="5249897" cy="3429171"/>
          </a:xfrm>
          <a:prstGeom prst="rect">
            <a:avLst/>
          </a:prstGeom>
        </p:spPr>
      </p:pic>
      <p:pic>
        <p:nvPicPr>
          <p:cNvPr id="5" name="Image 4">
            <a:extLst>
              <a:ext uri="{FF2B5EF4-FFF2-40B4-BE49-F238E27FC236}">
                <a16:creationId xmlns:a16="http://schemas.microsoft.com/office/drawing/2014/main" id="{75775DB2-0C33-1061-A0EF-3BCA1959589B}"/>
              </a:ext>
            </a:extLst>
          </p:cNvPr>
          <p:cNvPicPr>
            <a:picLocks noChangeAspect="1"/>
          </p:cNvPicPr>
          <p:nvPr/>
        </p:nvPicPr>
        <p:blipFill>
          <a:blip r:embed="rId3"/>
          <a:stretch>
            <a:fillRect/>
          </a:stretch>
        </p:blipFill>
        <p:spPr>
          <a:xfrm>
            <a:off x="6731212" y="1959364"/>
            <a:ext cx="4586155" cy="3429171"/>
          </a:xfrm>
          <a:prstGeom prst="rect">
            <a:avLst/>
          </a:prstGeom>
        </p:spPr>
      </p:pic>
    </p:spTree>
    <p:extLst>
      <p:ext uri="{BB962C8B-B14F-4D97-AF65-F5344CB8AC3E}">
        <p14:creationId xmlns:p14="http://schemas.microsoft.com/office/powerpoint/2010/main" val="2958901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Exploitation Wireless : rogu</a:t>
            </a:r>
            <a:r>
              <a:rPr lang="fr-FR" dirty="0"/>
              <a:t>e access point</a:t>
            </a:r>
            <a:endParaRPr lang="fr-FR" sz="4000"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34</a:t>
            </a:fld>
            <a:endParaRPr lang="en-US" dirty="0"/>
          </a:p>
        </p:txBody>
      </p:sp>
      <p:pic>
        <p:nvPicPr>
          <p:cNvPr id="3" name="Picture 2" descr="6 Ways to hack into a WiFi hotspot - Hacking WiFi password">
            <a:extLst>
              <a:ext uri="{FF2B5EF4-FFF2-40B4-BE49-F238E27FC236}">
                <a16:creationId xmlns:a16="http://schemas.microsoft.com/office/drawing/2014/main" id="{E610A363-D150-4932-3C84-4ED4547C3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085" y="1420871"/>
            <a:ext cx="5592868" cy="499507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D683BF36-431C-6750-C639-71869C296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189" y="1415741"/>
            <a:ext cx="4085276" cy="504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596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Les collaborateurs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35</a:t>
            </a:fld>
            <a:endParaRPr lang="en-US" dirty="0"/>
          </a:p>
        </p:txBody>
      </p:sp>
      <p:pic>
        <p:nvPicPr>
          <p:cNvPr id="5" name="Image 4">
            <a:extLst>
              <a:ext uri="{FF2B5EF4-FFF2-40B4-BE49-F238E27FC236}">
                <a16:creationId xmlns:a16="http://schemas.microsoft.com/office/drawing/2014/main" id="{476B4AEC-9537-AFB1-F2A6-B0739089B110}"/>
              </a:ext>
            </a:extLst>
          </p:cNvPr>
          <p:cNvPicPr>
            <a:picLocks noChangeAspect="1"/>
          </p:cNvPicPr>
          <p:nvPr/>
        </p:nvPicPr>
        <p:blipFill>
          <a:blip r:embed="rId2"/>
          <a:stretch>
            <a:fillRect/>
          </a:stretch>
        </p:blipFill>
        <p:spPr>
          <a:xfrm>
            <a:off x="1546984" y="1284843"/>
            <a:ext cx="8968598" cy="5117795"/>
          </a:xfrm>
          <a:prstGeom prst="rect">
            <a:avLst/>
          </a:prstGeom>
          <a:effectLst>
            <a:softEdge rad="495300"/>
          </a:effectLst>
        </p:spPr>
      </p:pic>
    </p:spTree>
    <p:extLst>
      <p:ext uri="{BB962C8B-B14F-4D97-AF65-F5344CB8AC3E}">
        <p14:creationId xmlns:p14="http://schemas.microsoft.com/office/powerpoint/2010/main" val="2161230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3"/>
            <a:ext cx="10715949" cy="820188"/>
          </a:xfrm>
        </p:spPr>
        <p:txBody>
          <a:bodyPr>
            <a:normAutofit/>
          </a:bodyPr>
          <a:lstStyle/>
          <a:p>
            <a:r>
              <a:rPr lang="fr-FR" sz="4000" dirty="0"/>
              <a:t>Objectifs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36</a:t>
            </a:fld>
            <a:endParaRPr lang="en-US" dirty="0"/>
          </a:p>
        </p:txBody>
      </p:sp>
      <p:sp>
        <p:nvSpPr>
          <p:cNvPr id="3" name="ZoneTexte 2">
            <a:extLst>
              <a:ext uri="{FF2B5EF4-FFF2-40B4-BE49-F238E27FC236}">
                <a16:creationId xmlns:a16="http://schemas.microsoft.com/office/drawing/2014/main" id="{C489CA70-85C3-10BC-1E9D-B4E1FCE6D047}"/>
              </a:ext>
            </a:extLst>
          </p:cNvPr>
          <p:cNvSpPr txBox="1"/>
          <p:nvPr/>
        </p:nvSpPr>
        <p:spPr>
          <a:xfrm>
            <a:off x="673309" y="1613844"/>
            <a:ext cx="8778557" cy="4124206"/>
          </a:xfrm>
          <a:prstGeom prst="rect">
            <a:avLst/>
          </a:prstGeom>
          <a:noFill/>
        </p:spPr>
        <p:txBody>
          <a:bodyPr wrap="none" rtlCol="0">
            <a:spAutoFit/>
          </a:bodyPr>
          <a:lstStyle/>
          <a:p>
            <a:pPr marL="285750" indent="-285750">
              <a:buFont typeface="Arial" panose="020B0604020202020204" pitchFamily="34" charset="0"/>
              <a:buChar char="•"/>
            </a:pPr>
            <a:r>
              <a:rPr lang="fr-FR" sz="3200" dirty="0"/>
              <a:t>Identification des personnes et des rôles</a:t>
            </a:r>
          </a:p>
          <a:p>
            <a:pPr marL="285750" indent="-285750">
              <a:buFont typeface="Arial" panose="020B0604020202020204" pitchFamily="34" charset="0"/>
              <a:buChar char="•"/>
            </a:pPr>
            <a:endParaRPr lang="fr-FR" sz="3200" dirty="0"/>
          </a:p>
          <a:p>
            <a:pPr marL="285750" indent="-285750">
              <a:buFont typeface="Arial" panose="020B0604020202020204" pitchFamily="34" charset="0"/>
              <a:buChar char="•"/>
            </a:pPr>
            <a:r>
              <a:rPr lang="fr-FR" sz="3200" dirty="0"/>
              <a:t>Détermination de vecteurs d’attaque numériques </a:t>
            </a:r>
          </a:p>
          <a:p>
            <a:r>
              <a:rPr lang="fr-FR" sz="3200" dirty="0"/>
              <a:t>   </a:t>
            </a:r>
            <a:r>
              <a:rPr lang="fr-FR" sz="2000" dirty="0"/>
              <a:t>(Phishing, social engineering)</a:t>
            </a:r>
          </a:p>
          <a:p>
            <a:endParaRPr lang="fr-FR" sz="2000" dirty="0"/>
          </a:p>
          <a:p>
            <a:pPr marL="285750" indent="-285750">
              <a:buFont typeface="Arial" panose="020B0604020202020204" pitchFamily="34" charset="0"/>
              <a:buChar char="•"/>
            </a:pPr>
            <a:r>
              <a:rPr lang="fr-FR" sz="3200" dirty="0"/>
              <a:t>Détermination de vecteurs humains</a:t>
            </a:r>
          </a:p>
          <a:p>
            <a:r>
              <a:rPr lang="fr-FR" sz="3200" dirty="0"/>
              <a:t>   </a:t>
            </a:r>
            <a:r>
              <a:rPr lang="fr-FR" dirty="0"/>
              <a:t>(Chantage, corruption, influence, espionnage)</a:t>
            </a:r>
          </a:p>
          <a:p>
            <a:endParaRPr lang="fr-FR" dirty="0"/>
          </a:p>
          <a:p>
            <a:pPr marL="285750" indent="-285750">
              <a:buFont typeface="Arial" panose="020B0604020202020204" pitchFamily="34" charset="0"/>
              <a:buChar char="•"/>
            </a:pPr>
            <a:r>
              <a:rPr lang="fr-FR" sz="3200" dirty="0"/>
              <a:t>Collecte d’informations utiles</a:t>
            </a:r>
          </a:p>
        </p:txBody>
      </p:sp>
    </p:spTree>
    <p:extLst>
      <p:ext uri="{BB962C8B-B14F-4D97-AF65-F5344CB8AC3E}">
        <p14:creationId xmlns:p14="http://schemas.microsoft.com/office/powerpoint/2010/main" val="940778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La moralité et l’éthique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37</a:t>
            </a:fld>
            <a:endParaRPr lang="en-US" dirty="0"/>
          </a:p>
        </p:txBody>
      </p:sp>
      <p:pic>
        <p:nvPicPr>
          <p:cNvPr id="3" name="Picture 2" descr="Gleeden : Comment draguer sur le site - Faire son profil">
            <a:extLst>
              <a:ext uri="{FF2B5EF4-FFF2-40B4-BE49-F238E27FC236}">
                <a16:creationId xmlns:a16="http://schemas.microsoft.com/office/drawing/2014/main" id="{AFF76BBE-3CFB-E7C2-1377-EA4DF6AD6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70" y="1323394"/>
            <a:ext cx="4830266" cy="4969456"/>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7596C827-B0DD-687E-0A62-6642B14AE32C}"/>
              </a:ext>
            </a:extLst>
          </p:cNvPr>
          <p:cNvPicPr>
            <a:picLocks noChangeAspect="1"/>
          </p:cNvPicPr>
          <p:nvPr/>
        </p:nvPicPr>
        <p:blipFill>
          <a:blip r:embed="rId3"/>
          <a:stretch>
            <a:fillRect/>
          </a:stretch>
        </p:blipFill>
        <p:spPr>
          <a:xfrm>
            <a:off x="5851720" y="2714714"/>
            <a:ext cx="5704762" cy="1428571"/>
          </a:xfrm>
          <a:prstGeom prst="rect">
            <a:avLst/>
          </a:prstGeom>
        </p:spPr>
      </p:pic>
    </p:spTree>
    <p:extLst>
      <p:ext uri="{BB962C8B-B14F-4D97-AF65-F5344CB8AC3E}">
        <p14:creationId xmlns:p14="http://schemas.microsoft.com/office/powerpoint/2010/main" val="2168703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Personnes clés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38</a:t>
            </a:fld>
            <a:endParaRPr lang="en-US" dirty="0"/>
          </a:p>
        </p:txBody>
      </p:sp>
      <p:pic>
        <p:nvPicPr>
          <p:cNvPr id="8" name="Image 7">
            <a:extLst>
              <a:ext uri="{FF2B5EF4-FFF2-40B4-BE49-F238E27FC236}">
                <a16:creationId xmlns:a16="http://schemas.microsoft.com/office/drawing/2014/main" id="{4419869C-E3A1-A9E7-DC41-7FAE11585000}"/>
              </a:ext>
            </a:extLst>
          </p:cNvPr>
          <p:cNvPicPr>
            <a:picLocks noChangeAspect="1"/>
          </p:cNvPicPr>
          <p:nvPr/>
        </p:nvPicPr>
        <p:blipFill>
          <a:blip r:embed="rId2"/>
          <a:stretch>
            <a:fillRect/>
          </a:stretch>
        </p:blipFill>
        <p:spPr>
          <a:xfrm>
            <a:off x="4394248" y="630009"/>
            <a:ext cx="6876726" cy="5772629"/>
          </a:xfrm>
          <a:prstGeom prst="rect">
            <a:avLst/>
          </a:prstGeom>
          <a:effectLst>
            <a:outerShdw blurRad="63500" sx="102000" sy="102000" algn="ctr" rotWithShape="0">
              <a:prstClr val="black">
                <a:alpha val="40000"/>
              </a:prstClr>
            </a:outerShdw>
          </a:effectLst>
        </p:spPr>
      </p:pic>
      <p:pic>
        <p:nvPicPr>
          <p:cNvPr id="3" name="Image 2">
            <a:extLst>
              <a:ext uri="{FF2B5EF4-FFF2-40B4-BE49-F238E27FC236}">
                <a16:creationId xmlns:a16="http://schemas.microsoft.com/office/drawing/2014/main" id="{775AEBCC-EF69-C8D6-F7E9-6E65340FA1CF}"/>
              </a:ext>
            </a:extLst>
          </p:cNvPr>
          <p:cNvPicPr>
            <a:picLocks noChangeAspect="1"/>
          </p:cNvPicPr>
          <p:nvPr/>
        </p:nvPicPr>
        <p:blipFill>
          <a:blip r:embed="rId3"/>
          <a:stretch>
            <a:fillRect/>
          </a:stretch>
        </p:blipFill>
        <p:spPr>
          <a:xfrm>
            <a:off x="477077" y="1404508"/>
            <a:ext cx="3369366" cy="4888342"/>
          </a:xfrm>
          <a:prstGeom prst="rect">
            <a:avLst/>
          </a:prstGeom>
        </p:spPr>
      </p:pic>
    </p:spTree>
    <p:extLst>
      <p:ext uri="{BB962C8B-B14F-4D97-AF65-F5344CB8AC3E}">
        <p14:creationId xmlns:p14="http://schemas.microsoft.com/office/powerpoint/2010/main" val="2071027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dirty="0"/>
              <a:t>Equations cyber</a:t>
            </a:r>
            <a:endParaRPr lang="fr-FR" sz="4000"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39</a:t>
            </a:fld>
            <a:endParaRPr lang="en-US" dirty="0"/>
          </a:p>
        </p:txBody>
      </p:sp>
      <p:pic>
        <p:nvPicPr>
          <p:cNvPr id="6" name="Image 5">
            <a:extLst>
              <a:ext uri="{FF2B5EF4-FFF2-40B4-BE49-F238E27FC236}">
                <a16:creationId xmlns:a16="http://schemas.microsoft.com/office/drawing/2014/main" id="{EFCF5503-1B1F-39BC-D20B-10653D2564F3}"/>
              </a:ext>
            </a:extLst>
          </p:cNvPr>
          <p:cNvPicPr>
            <a:picLocks noChangeAspect="1"/>
          </p:cNvPicPr>
          <p:nvPr/>
        </p:nvPicPr>
        <p:blipFill>
          <a:blip r:embed="rId2"/>
          <a:stretch>
            <a:fillRect/>
          </a:stretch>
        </p:blipFill>
        <p:spPr>
          <a:xfrm>
            <a:off x="1914775" y="1394916"/>
            <a:ext cx="8362450" cy="4897934"/>
          </a:xfrm>
          <a:prstGeom prst="rect">
            <a:avLst/>
          </a:prstGeom>
          <a:effectLst>
            <a:softEdge rad="444500"/>
          </a:effectLst>
        </p:spPr>
      </p:pic>
    </p:spTree>
    <p:extLst>
      <p:ext uri="{BB962C8B-B14F-4D97-AF65-F5344CB8AC3E}">
        <p14:creationId xmlns:p14="http://schemas.microsoft.com/office/powerpoint/2010/main" val="2240362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Rappels réglementaires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4</a:t>
            </a:fld>
            <a:endParaRPr lang="en-US" dirty="0"/>
          </a:p>
        </p:txBody>
      </p:sp>
      <p:sp>
        <p:nvSpPr>
          <p:cNvPr id="5" name="ZoneTexte 4">
            <a:extLst>
              <a:ext uri="{FF2B5EF4-FFF2-40B4-BE49-F238E27FC236}">
                <a16:creationId xmlns:a16="http://schemas.microsoft.com/office/drawing/2014/main" id="{FB029EC8-EB29-A336-7813-F601FA0FE7E2}"/>
              </a:ext>
            </a:extLst>
          </p:cNvPr>
          <p:cNvSpPr txBox="1"/>
          <p:nvPr/>
        </p:nvSpPr>
        <p:spPr>
          <a:xfrm>
            <a:off x="673310" y="1575044"/>
            <a:ext cx="10845380" cy="1508105"/>
          </a:xfrm>
          <a:prstGeom prst="rect">
            <a:avLst/>
          </a:prstGeom>
          <a:noFill/>
        </p:spPr>
        <p:txBody>
          <a:bodyPr wrap="square" rtlCol="0">
            <a:spAutoFit/>
          </a:bodyPr>
          <a:lstStyle/>
          <a:p>
            <a:pPr algn="ctr"/>
            <a:r>
              <a:rPr lang="fr-FR" sz="2400" dirty="0"/>
              <a:t>Obtention des informations de manière légale </a:t>
            </a:r>
          </a:p>
          <a:p>
            <a:pPr algn="ctr"/>
            <a:r>
              <a:rPr lang="fr-FR" sz="2200" dirty="0"/>
              <a:t>(Articles 323-* du code pénal)</a:t>
            </a:r>
          </a:p>
          <a:p>
            <a:pPr algn="ctr"/>
            <a:endParaRPr lang="fr-FR" sz="2200" dirty="0"/>
          </a:p>
          <a:p>
            <a:pPr algn="ctr"/>
            <a:endParaRPr lang="fr-FR" sz="2200" dirty="0"/>
          </a:p>
        </p:txBody>
      </p:sp>
      <p:sp>
        <p:nvSpPr>
          <p:cNvPr id="3" name="ZoneTexte 2">
            <a:extLst>
              <a:ext uri="{FF2B5EF4-FFF2-40B4-BE49-F238E27FC236}">
                <a16:creationId xmlns:a16="http://schemas.microsoft.com/office/drawing/2014/main" id="{46338AE1-28BB-3FB9-E2BA-A08127A3B0A2}"/>
              </a:ext>
            </a:extLst>
          </p:cNvPr>
          <p:cNvSpPr txBox="1"/>
          <p:nvPr/>
        </p:nvSpPr>
        <p:spPr>
          <a:xfrm>
            <a:off x="1390491" y="2848061"/>
            <a:ext cx="9845052" cy="2585323"/>
          </a:xfrm>
          <a:prstGeom prst="rect">
            <a:avLst/>
          </a:prstGeom>
          <a:noFill/>
        </p:spPr>
        <p:txBody>
          <a:bodyPr wrap="square" rtlCol="0">
            <a:spAutoFit/>
          </a:bodyPr>
          <a:lstStyle/>
          <a:p>
            <a:pPr algn="l"/>
            <a:r>
              <a:rPr lang="fr-FR" b="0" i="0" dirty="0">
                <a:effectLst/>
                <a:latin typeface="sourcesanspro"/>
              </a:rPr>
              <a:t>Article 323-3 : Le fait d'introduire </a:t>
            </a:r>
            <a:r>
              <a:rPr lang="fr-FR" b="0" i="0" dirty="0">
                <a:solidFill>
                  <a:srgbClr val="09AD95"/>
                </a:solidFill>
                <a:effectLst/>
                <a:latin typeface="sourcesanspro"/>
              </a:rPr>
              <a:t>frauduleusement</a:t>
            </a:r>
            <a:r>
              <a:rPr lang="fr-FR" b="0" i="0" dirty="0">
                <a:effectLst/>
                <a:latin typeface="sourcesanspro"/>
              </a:rPr>
              <a:t> des données dans un système de traitement automatisé, </a:t>
            </a:r>
            <a:r>
              <a:rPr lang="fr-FR" b="0" i="0" dirty="0">
                <a:solidFill>
                  <a:srgbClr val="09AD95"/>
                </a:solidFill>
                <a:effectLst/>
                <a:latin typeface="sourcesanspro"/>
              </a:rPr>
              <a:t>d'extraire, de détenir, de reproduire, de transmettre</a:t>
            </a:r>
            <a:r>
              <a:rPr lang="fr-FR" b="0" i="0" dirty="0">
                <a:effectLst/>
                <a:latin typeface="sourcesanspro"/>
              </a:rPr>
              <a:t>, de supprimer ou de modifier frauduleusement les données qu'il contient est puni de </a:t>
            </a:r>
            <a:r>
              <a:rPr lang="fr-FR" b="0" i="0" dirty="0">
                <a:solidFill>
                  <a:srgbClr val="09AD95"/>
                </a:solidFill>
                <a:effectLst/>
                <a:latin typeface="sourcesanspro"/>
              </a:rPr>
              <a:t>cinq ans d'emprisonnement et de 150 000 € d'amende</a:t>
            </a:r>
            <a:r>
              <a:rPr lang="fr-FR" b="0" i="0" dirty="0">
                <a:effectLst/>
                <a:latin typeface="sourcesanspro"/>
              </a:rPr>
              <a:t>.</a:t>
            </a:r>
          </a:p>
          <a:p>
            <a:pPr algn="l"/>
            <a:endParaRPr lang="fr-FR" b="0" i="0" dirty="0">
              <a:effectLst/>
              <a:latin typeface="sourcesanspro"/>
            </a:endParaRPr>
          </a:p>
          <a:p>
            <a:pPr algn="l"/>
            <a:r>
              <a:rPr lang="fr-FR" b="0" i="0" dirty="0">
                <a:effectLst/>
                <a:latin typeface="sourcesanspro"/>
              </a:rPr>
              <a:t>Lorsque cette infraction a été commise à l'encontre d'un système de traitement automatisé de données à caractère personnel mis en œuvre par l'Etat, la peine est portée à </a:t>
            </a:r>
            <a:r>
              <a:rPr lang="fr-FR" b="0" i="0" dirty="0">
                <a:solidFill>
                  <a:srgbClr val="09AD95"/>
                </a:solidFill>
                <a:effectLst/>
                <a:latin typeface="sourcesanspro"/>
              </a:rPr>
              <a:t>sept ans d'emprisonnement et à 300 000 € d'amende</a:t>
            </a:r>
            <a:r>
              <a:rPr lang="fr-FR" b="0" i="0" dirty="0">
                <a:effectLst/>
                <a:latin typeface="sourcesanspro"/>
              </a:rPr>
              <a:t>.</a:t>
            </a:r>
          </a:p>
          <a:p>
            <a:endParaRPr lang="fr-FR" dirty="0"/>
          </a:p>
        </p:txBody>
      </p:sp>
    </p:spTree>
    <p:extLst>
      <p:ext uri="{BB962C8B-B14F-4D97-AF65-F5344CB8AC3E}">
        <p14:creationId xmlns:p14="http://schemas.microsoft.com/office/powerpoint/2010/main" val="2430919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FB8530-87DB-36A5-CEC7-A9119F416230}"/>
              </a:ext>
            </a:extLst>
          </p:cNvPr>
          <p:cNvSpPr/>
          <p:nvPr/>
        </p:nvSpPr>
        <p:spPr>
          <a:xfrm rot="20304280">
            <a:off x="410963" y="908388"/>
            <a:ext cx="2988670" cy="88115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4" name="ZoneTexte 3">
            <a:extLst>
              <a:ext uri="{FF2B5EF4-FFF2-40B4-BE49-F238E27FC236}">
                <a16:creationId xmlns:a16="http://schemas.microsoft.com/office/drawing/2014/main" id="{9DDDA54A-50F7-02F8-6569-5F1B8AFFDA5B}"/>
              </a:ext>
            </a:extLst>
          </p:cNvPr>
          <p:cNvSpPr txBox="1"/>
          <p:nvPr/>
        </p:nvSpPr>
        <p:spPr>
          <a:xfrm>
            <a:off x="4465585" y="2100404"/>
            <a:ext cx="3260829" cy="830997"/>
          </a:xfrm>
          <a:prstGeom prst="rect">
            <a:avLst/>
          </a:prstGeom>
          <a:noFill/>
        </p:spPr>
        <p:txBody>
          <a:bodyPr wrap="none" rtlCol="0">
            <a:spAutoFit/>
          </a:bodyPr>
          <a:lstStyle/>
          <a:p>
            <a:r>
              <a:rPr lang="fr-FR" sz="4800" dirty="0"/>
              <a:t>DISCLAIMER</a:t>
            </a:r>
          </a:p>
        </p:txBody>
      </p:sp>
      <p:sp>
        <p:nvSpPr>
          <p:cNvPr id="6" name="ZoneTexte 5">
            <a:extLst>
              <a:ext uri="{FF2B5EF4-FFF2-40B4-BE49-F238E27FC236}">
                <a16:creationId xmlns:a16="http://schemas.microsoft.com/office/drawing/2014/main" id="{13851BE7-D553-8DBE-AA3F-C675E81196F9}"/>
              </a:ext>
            </a:extLst>
          </p:cNvPr>
          <p:cNvSpPr txBox="1"/>
          <p:nvPr/>
        </p:nvSpPr>
        <p:spPr>
          <a:xfrm>
            <a:off x="2417275" y="3157396"/>
            <a:ext cx="7740714" cy="2031325"/>
          </a:xfrm>
          <a:prstGeom prst="rect">
            <a:avLst/>
          </a:prstGeom>
          <a:noFill/>
        </p:spPr>
        <p:txBody>
          <a:bodyPr wrap="square" rtlCol="0">
            <a:spAutoFit/>
          </a:bodyPr>
          <a:lstStyle/>
          <a:p>
            <a:pPr algn="just"/>
            <a:r>
              <a:rPr lang="fr-FR" dirty="0"/>
              <a:t>Toute ressemblance avec des personnes ayant réellement existé et croisant votre chemin au bureau ou sur les réseaux sociaux ne serait que coïncidence (ou pas).</a:t>
            </a:r>
          </a:p>
          <a:p>
            <a:pPr algn="just"/>
            <a:endParaRPr lang="fr-FR" dirty="0"/>
          </a:p>
          <a:p>
            <a:pPr algn="just"/>
            <a:r>
              <a:rPr lang="fr-FR" dirty="0"/>
              <a:t>Ne reproduisez pas ces cascades numériques sans l’assistance d’un professionnel de la cybersécurité (ou d’un bon avocat)</a:t>
            </a:r>
          </a:p>
          <a:p>
            <a:pPr algn="just"/>
            <a:endParaRPr lang="fr-FR" dirty="0"/>
          </a:p>
          <a:p>
            <a:pPr algn="just"/>
            <a:r>
              <a:rPr lang="fr-FR" dirty="0"/>
              <a:t>Aucun chaton n’a été blessé pendant l’exécution de ces démonstrations</a:t>
            </a:r>
          </a:p>
        </p:txBody>
      </p:sp>
      <p:pic>
        <p:nvPicPr>
          <p:cNvPr id="7" name="Picture 2" descr="Signe d'avertissement PNG Transparent - PNG All">
            <a:extLst>
              <a:ext uri="{FF2B5EF4-FFF2-40B4-BE49-F238E27FC236}">
                <a16:creationId xmlns:a16="http://schemas.microsoft.com/office/drawing/2014/main" id="{B72358C1-049A-8170-7C6B-E25834AC2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47" y="182030"/>
            <a:ext cx="3528901" cy="2333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612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83E2913-33C7-8FAC-9F86-6B969E0F108F}"/>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8128221" y="1445627"/>
            <a:ext cx="3323560" cy="4124274"/>
          </a:xfrm>
          <a:prstGeom prst="rect">
            <a:avLst/>
          </a:prstGeom>
          <a:noFill/>
          <a:ln cap="rnd">
            <a:solidFill>
              <a:schemeClr val="tx1"/>
            </a:solidFill>
          </a:ln>
        </p:spPr>
      </p:pic>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Candidat 1 : le particulier</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41</a:t>
            </a:fld>
            <a:endParaRPr lang="en-US" dirty="0"/>
          </a:p>
        </p:txBody>
      </p:sp>
      <p:sp>
        <p:nvSpPr>
          <p:cNvPr id="3" name="ZoneTexte 2">
            <a:extLst>
              <a:ext uri="{FF2B5EF4-FFF2-40B4-BE49-F238E27FC236}">
                <a16:creationId xmlns:a16="http://schemas.microsoft.com/office/drawing/2014/main" id="{5C5CCFCA-F01A-8AB0-C580-4225E3184A5B}"/>
              </a:ext>
            </a:extLst>
          </p:cNvPr>
          <p:cNvSpPr txBox="1"/>
          <p:nvPr/>
        </p:nvSpPr>
        <p:spPr>
          <a:xfrm>
            <a:off x="673309" y="2107381"/>
            <a:ext cx="7325257" cy="2800767"/>
          </a:xfrm>
          <a:prstGeom prst="rect">
            <a:avLst/>
          </a:prstGeom>
          <a:noFill/>
        </p:spPr>
        <p:txBody>
          <a:bodyPr wrap="square" rtlCol="0">
            <a:spAutoFit/>
          </a:bodyPr>
          <a:lstStyle/>
          <a:p>
            <a:r>
              <a:rPr lang="fr-FR" sz="3200" b="1" dirty="0"/>
              <a:t>Nom : </a:t>
            </a:r>
            <a:r>
              <a:rPr lang="fr-FR" sz="3200" b="1" dirty="0">
                <a:solidFill>
                  <a:srgbClr val="2BB8BA"/>
                </a:solidFill>
              </a:rPr>
              <a:t>Jean-Kevin</a:t>
            </a:r>
          </a:p>
          <a:p>
            <a:endParaRPr lang="fr-FR" sz="2400" dirty="0">
              <a:solidFill>
                <a:srgbClr val="2BB8BA"/>
              </a:solidFill>
            </a:endParaRPr>
          </a:p>
          <a:p>
            <a:r>
              <a:rPr lang="fr-FR" sz="2400" dirty="0"/>
              <a:t>Situation : influenceur growth hacking en alternance</a:t>
            </a:r>
          </a:p>
          <a:p>
            <a:endParaRPr lang="fr-FR" sz="2400" dirty="0"/>
          </a:p>
          <a:p>
            <a:r>
              <a:rPr lang="fr-FR" sz="2400" dirty="0"/>
              <a:t>Il aime : L’électro, Dubai, les bitcoins</a:t>
            </a:r>
          </a:p>
          <a:p>
            <a:endParaRPr lang="fr-FR" sz="2400" dirty="0"/>
          </a:p>
          <a:p>
            <a:r>
              <a:rPr lang="fr-FR" sz="2400" dirty="0"/>
              <a:t>Citation : « j’ai rien à cacher »</a:t>
            </a:r>
          </a:p>
        </p:txBody>
      </p:sp>
    </p:spTree>
    <p:extLst>
      <p:ext uri="{BB962C8B-B14F-4D97-AF65-F5344CB8AC3E}">
        <p14:creationId xmlns:p14="http://schemas.microsoft.com/office/powerpoint/2010/main" val="37065595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BUSINESS EUROPEAN SCHOOL of ANTI FRAUD MANAGEMENT">
            <a:extLst>
              <a:ext uri="{FF2B5EF4-FFF2-40B4-BE49-F238E27FC236}">
                <a16:creationId xmlns:a16="http://schemas.microsoft.com/office/drawing/2014/main" id="{F6BEB7F0-1F37-8D64-B03C-0D1143AB28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Titre 1">
            <a:extLst>
              <a:ext uri="{FF2B5EF4-FFF2-40B4-BE49-F238E27FC236}">
                <a16:creationId xmlns:a16="http://schemas.microsoft.com/office/drawing/2014/main" id="{33008399-488F-1C13-EE6E-EC8B3F7C3150}"/>
              </a:ext>
            </a:extLst>
          </p:cNvPr>
          <p:cNvSpPr>
            <a:spLocks noGrp="1"/>
          </p:cNvSpPr>
          <p:nvPr>
            <p:ph type="title"/>
          </p:nvPr>
        </p:nvSpPr>
        <p:spPr>
          <a:xfrm>
            <a:off x="260944" y="212337"/>
            <a:ext cx="4921948" cy="756581"/>
          </a:xfrm>
        </p:spPr>
        <p:txBody>
          <a:bodyPr>
            <a:normAutofit/>
          </a:bodyPr>
          <a:lstStyle/>
          <a:p>
            <a:r>
              <a:rPr lang="fr-FR" sz="2800" dirty="0"/>
              <a:t>Ce que voit Jean-Kevin</a:t>
            </a:r>
          </a:p>
        </p:txBody>
      </p:sp>
      <p:sp>
        <p:nvSpPr>
          <p:cNvPr id="8" name="Espace réservé du numéro de diapositive 3">
            <a:extLst>
              <a:ext uri="{FF2B5EF4-FFF2-40B4-BE49-F238E27FC236}">
                <a16:creationId xmlns:a16="http://schemas.microsoft.com/office/drawing/2014/main" id="{568CE06E-CECC-9932-07D7-1656701D3260}"/>
              </a:ext>
            </a:extLst>
          </p:cNvPr>
          <p:cNvSpPr>
            <a:spLocks noGrp="1"/>
          </p:cNvSpPr>
          <p:nvPr>
            <p:ph type="sldNum" sz="quarter" idx="12"/>
          </p:nvPr>
        </p:nvSpPr>
        <p:spPr>
          <a:xfrm>
            <a:off x="11149574" y="6292850"/>
            <a:ext cx="813816" cy="365125"/>
          </a:xfrm>
        </p:spPr>
        <p:txBody>
          <a:bodyPr/>
          <a:lstStyle/>
          <a:p>
            <a:fld id="{14DFC975-2FD7-44A5-9E78-ECBA46156075}" type="slidenum">
              <a:rPr lang="en-US" smtClean="0"/>
              <a:t>42</a:t>
            </a:fld>
            <a:endParaRPr lang="en-US" dirty="0"/>
          </a:p>
        </p:txBody>
      </p:sp>
      <p:sp>
        <p:nvSpPr>
          <p:cNvPr id="9" name="Titre 1">
            <a:extLst>
              <a:ext uri="{FF2B5EF4-FFF2-40B4-BE49-F238E27FC236}">
                <a16:creationId xmlns:a16="http://schemas.microsoft.com/office/drawing/2014/main" id="{EDDFA6A3-8DB4-7A44-D67F-7F93A3033C09}"/>
              </a:ext>
            </a:extLst>
          </p:cNvPr>
          <p:cNvSpPr txBox="1">
            <a:spLocks/>
          </p:cNvSpPr>
          <p:nvPr/>
        </p:nvSpPr>
        <p:spPr>
          <a:xfrm>
            <a:off x="7236386" y="212337"/>
            <a:ext cx="4727004" cy="756581"/>
          </a:xfrm>
          <a:prstGeom prst="rect">
            <a:avLst/>
          </a:prstGeom>
        </p:spPr>
        <p:txBody>
          <a:bodyPr>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gn="r"/>
            <a:r>
              <a:rPr lang="fr-FR" sz="2800" dirty="0"/>
              <a:t>Ce que voit le cybercriminel</a:t>
            </a:r>
          </a:p>
        </p:txBody>
      </p:sp>
      <p:sp>
        <p:nvSpPr>
          <p:cNvPr id="10" name="ZoneTexte 9">
            <a:extLst>
              <a:ext uri="{FF2B5EF4-FFF2-40B4-BE49-F238E27FC236}">
                <a16:creationId xmlns:a16="http://schemas.microsoft.com/office/drawing/2014/main" id="{2CA36A18-EA18-8C03-A54B-C54686B1361A}"/>
              </a:ext>
            </a:extLst>
          </p:cNvPr>
          <p:cNvSpPr txBox="1"/>
          <p:nvPr/>
        </p:nvSpPr>
        <p:spPr>
          <a:xfrm>
            <a:off x="4663671" y="5423360"/>
            <a:ext cx="3169457" cy="954107"/>
          </a:xfrm>
          <a:prstGeom prst="rect">
            <a:avLst/>
          </a:prstGeom>
          <a:noFill/>
        </p:spPr>
        <p:txBody>
          <a:bodyPr wrap="none" rtlCol="0">
            <a:spAutoFit/>
          </a:bodyPr>
          <a:lstStyle/>
          <a:p>
            <a:r>
              <a:rPr lang="fr-FR" sz="2800" dirty="0">
                <a:solidFill>
                  <a:srgbClr val="09AD95"/>
                </a:solidFill>
              </a:rPr>
              <a:t>L’équation simplifiée</a:t>
            </a:r>
          </a:p>
          <a:p>
            <a:endParaRPr lang="fr-FR" sz="2800" dirty="0"/>
          </a:p>
        </p:txBody>
      </p:sp>
      <p:pic>
        <p:nvPicPr>
          <p:cNvPr id="11" name="Image 10">
            <a:extLst>
              <a:ext uri="{FF2B5EF4-FFF2-40B4-BE49-F238E27FC236}">
                <a16:creationId xmlns:a16="http://schemas.microsoft.com/office/drawing/2014/main" id="{A1FFF045-1722-CA6A-3AC8-A65F91CED5E4}"/>
              </a:ext>
            </a:extLst>
          </p:cNvPr>
          <p:cNvPicPr>
            <a:picLocks noChangeAspect="1"/>
          </p:cNvPicPr>
          <p:nvPr/>
        </p:nvPicPr>
        <p:blipFill>
          <a:blip r:embed="rId2"/>
          <a:stretch>
            <a:fillRect/>
          </a:stretch>
        </p:blipFill>
        <p:spPr>
          <a:xfrm>
            <a:off x="389131" y="884531"/>
            <a:ext cx="5589892" cy="4072097"/>
          </a:xfrm>
          <a:prstGeom prst="rect">
            <a:avLst/>
          </a:prstGeom>
        </p:spPr>
      </p:pic>
      <p:grpSp>
        <p:nvGrpSpPr>
          <p:cNvPr id="16" name="Groupe 15">
            <a:extLst>
              <a:ext uri="{FF2B5EF4-FFF2-40B4-BE49-F238E27FC236}">
                <a16:creationId xmlns:a16="http://schemas.microsoft.com/office/drawing/2014/main" id="{B1E82DA4-7971-4524-93EF-4128BE840DE6}"/>
              </a:ext>
            </a:extLst>
          </p:cNvPr>
          <p:cNvGrpSpPr/>
          <p:nvPr/>
        </p:nvGrpSpPr>
        <p:grpSpPr>
          <a:xfrm>
            <a:off x="6107210" y="887572"/>
            <a:ext cx="5766541" cy="4069056"/>
            <a:chOff x="7292429" y="887572"/>
            <a:chExt cx="4670961" cy="3295980"/>
          </a:xfrm>
        </p:grpSpPr>
        <p:pic>
          <p:nvPicPr>
            <p:cNvPr id="12" name="Image 11">
              <a:extLst>
                <a:ext uri="{FF2B5EF4-FFF2-40B4-BE49-F238E27FC236}">
                  <a16:creationId xmlns:a16="http://schemas.microsoft.com/office/drawing/2014/main" id="{AB8BD480-BD5B-722F-AE9B-236DF482F409}"/>
                </a:ext>
              </a:extLst>
            </p:cNvPr>
            <p:cNvPicPr>
              <a:picLocks noChangeAspect="1"/>
            </p:cNvPicPr>
            <p:nvPr/>
          </p:nvPicPr>
          <p:blipFill>
            <a:blip r:embed="rId3"/>
            <a:stretch>
              <a:fillRect/>
            </a:stretch>
          </p:blipFill>
          <p:spPr>
            <a:xfrm>
              <a:off x="7292429" y="3116618"/>
              <a:ext cx="4670961" cy="1066934"/>
            </a:xfrm>
            <a:prstGeom prst="rect">
              <a:avLst/>
            </a:prstGeom>
          </p:spPr>
        </p:pic>
        <p:pic>
          <p:nvPicPr>
            <p:cNvPr id="1026" name="Picture 2" descr="Hacker Leaks 5.3M Twitter Accounts as Claims of Larger Breach Surface">
              <a:extLst>
                <a:ext uri="{FF2B5EF4-FFF2-40B4-BE49-F238E27FC236}">
                  <a16:creationId xmlns:a16="http://schemas.microsoft.com/office/drawing/2014/main" id="{1D5F74F3-AE22-4207-4BA0-8B7E0730EB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429" y="887572"/>
              <a:ext cx="4670961" cy="22290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ZoneTexte 16">
            <a:extLst>
              <a:ext uri="{FF2B5EF4-FFF2-40B4-BE49-F238E27FC236}">
                <a16:creationId xmlns:a16="http://schemas.microsoft.com/office/drawing/2014/main" id="{48323BE5-54CB-FA60-89AC-896419610F55}"/>
              </a:ext>
            </a:extLst>
          </p:cNvPr>
          <p:cNvSpPr txBox="1"/>
          <p:nvPr/>
        </p:nvSpPr>
        <p:spPr>
          <a:xfrm>
            <a:off x="949932" y="5970428"/>
            <a:ext cx="10314555" cy="400110"/>
          </a:xfrm>
          <a:prstGeom prst="rect">
            <a:avLst/>
          </a:prstGeom>
          <a:noFill/>
        </p:spPr>
        <p:txBody>
          <a:bodyPr wrap="none" rtlCol="0">
            <a:spAutoFit/>
          </a:bodyPr>
          <a:lstStyle/>
          <a:p>
            <a:r>
              <a:rPr lang="fr-FR" sz="2000" dirty="0"/>
              <a:t>(Informations sociales + dataleaks) + (spear phishing + 2FA bypass) = compromission d’identifiants</a:t>
            </a:r>
          </a:p>
        </p:txBody>
      </p:sp>
    </p:spTree>
    <p:extLst>
      <p:ext uri="{BB962C8B-B14F-4D97-AF65-F5344CB8AC3E}">
        <p14:creationId xmlns:p14="http://schemas.microsoft.com/office/powerpoint/2010/main" val="284777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Candidat 2 : collaborateur clé d’entreprise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43</a:t>
            </a:fld>
            <a:endParaRPr lang="en-US" dirty="0"/>
          </a:p>
        </p:txBody>
      </p:sp>
      <p:sp>
        <p:nvSpPr>
          <p:cNvPr id="3" name="ZoneTexte 2">
            <a:extLst>
              <a:ext uri="{FF2B5EF4-FFF2-40B4-BE49-F238E27FC236}">
                <a16:creationId xmlns:a16="http://schemas.microsoft.com/office/drawing/2014/main" id="{5C5CCFCA-F01A-8AB0-C580-4225E3184A5B}"/>
              </a:ext>
            </a:extLst>
          </p:cNvPr>
          <p:cNvSpPr txBox="1"/>
          <p:nvPr/>
        </p:nvSpPr>
        <p:spPr>
          <a:xfrm>
            <a:off x="493971" y="2005781"/>
            <a:ext cx="7238172" cy="2800767"/>
          </a:xfrm>
          <a:prstGeom prst="rect">
            <a:avLst/>
          </a:prstGeom>
          <a:noFill/>
        </p:spPr>
        <p:txBody>
          <a:bodyPr wrap="square" rtlCol="0">
            <a:spAutoFit/>
          </a:bodyPr>
          <a:lstStyle/>
          <a:p>
            <a:r>
              <a:rPr lang="fr-FR" sz="3200" b="1" dirty="0"/>
              <a:t>Nom : </a:t>
            </a:r>
            <a:r>
              <a:rPr lang="fr-FR" sz="3200" b="1" dirty="0">
                <a:solidFill>
                  <a:srgbClr val="2BB8BA"/>
                </a:solidFill>
              </a:rPr>
              <a:t>Marie-Gisèle</a:t>
            </a:r>
          </a:p>
          <a:p>
            <a:endParaRPr lang="fr-FR" sz="2400" dirty="0">
              <a:solidFill>
                <a:srgbClr val="2BB8BA"/>
              </a:solidFill>
            </a:endParaRPr>
          </a:p>
          <a:p>
            <a:r>
              <a:rPr lang="fr-FR" sz="2400" dirty="0"/>
              <a:t>Situation : comptabilité achat de son entreprise</a:t>
            </a:r>
          </a:p>
          <a:p>
            <a:endParaRPr lang="fr-FR" sz="2400" dirty="0"/>
          </a:p>
          <a:p>
            <a:r>
              <a:rPr lang="fr-FR" sz="2400" dirty="0"/>
              <a:t>Elle aime : Les chatons, partager sa vie avec ses amis</a:t>
            </a:r>
          </a:p>
          <a:p>
            <a:endParaRPr lang="fr-FR" sz="2400" dirty="0"/>
          </a:p>
          <a:p>
            <a:r>
              <a:rPr lang="fr-FR" sz="2400" dirty="0"/>
              <a:t>Citation: « Les mots de passe j’arrive pas à les retenir»</a:t>
            </a:r>
          </a:p>
        </p:txBody>
      </p:sp>
      <p:pic>
        <p:nvPicPr>
          <p:cNvPr id="6" name="Image 5">
            <a:extLst>
              <a:ext uri="{FF2B5EF4-FFF2-40B4-BE49-F238E27FC236}">
                <a16:creationId xmlns:a16="http://schemas.microsoft.com/office/drawing/2014/main" id="{DF608ABA-425E-DE27-1EF2-853AA7D6E1B7}"/>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7911481" y="1848933"/>
            <a:ext cx="3657115" cy="3559312"/>
          </a:xfrm>
          <a:prstGeom prst="rect">
            <a:avLst/>
          </a:prstGeom>
        </p:spPr>
      </p:pic>
    </p:spTree>
    <p:extLst>
      <p:ext uri="{BB962C8B-B14F-4D97-AF65-F5344CB8AC3E}">
        <p14:creationId xmlns:p14="http://schemas.microsoft.com/office/powerpoint/2010/main" val="488180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a:extLst>
              <a:ext uri="{FF2B5EF4-FFF2-40B4-BE49-F238E27FC236}">
                <a16:creationId xmlns:a16="http://schemas.microsoft.com/office/drawing/2014/main" id="{779A95C3-4432-0EFA-3C47-1CCAB6089AF7}"/>
              </a:ext>
            </a:extLst>
          </p:cNvPr>
          <p:cNvSpPr>
            <a:spLocks noGrp="1"/>
          </p:cNvSpPr>
          <p:nvPr>
            <p:ph type="sldNum" sz="quarter" idx="12"/>
          </p:nvPr>
        </p:nvSpPr>
        <p:spPr>
          <a:xfrm>
            <a:off x="11149574" y="6292850"/>
            <a:ext cx="813816" cy="365125"/>
          </a:xfrm>
        </p:spPr>
        <p:txBody>
          <a:bodyPr/>
          <a:lstStyle/>
          <a:p>
            <a:fld id="{14DFC975-2FD7-44A5-9E78-ECBA46156075}" type="slidenum">
              <a:rPr lang="en-US" smtClean="0"/>
              <a:t>44</a:t>
            </a:fld>
            <a:endParaRPr lang="en-US" dirty="0"/>
          </a:p>
        </p:txBody>
      </p:sp>
      <p:pic>
        <p:nvPicPr>
          <p:cNvPr id="14" name="Picture 2" descr="Les 4 Meilleurs Collier Chat 2023 - Comparatif, guide d'achat et avis">
            <a:extLst>
              <a:ext uri="{FF2B5EF4-FFF2-40B4-BE49-F238E27FC236}">
                <a16:creationId xmlns:a16="http://schemas.microsoft.com/office/drawing/2014/main" id="{6DF406C3-159A-6535-7544-525B7A3A8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10" y="739599"/>
            <a:ext cx="3141859" cy="2945493"/>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A7BD82FD-CDC8-25F9-AFFB-7B52039C81A4}"/>
              </a:ext>
            </a:extLst>
          </p:cNvPr>
          <p:cNvPicPr>
            <a:picLocks noChangeAspect="1"/>
          </p:cNvPicPr>
          <p:nvPr/>
        </p:nvPicPr>
        <p:blipFill>
          <a:blip r:embed="rId3"/>
          <a:stretch>
            <a:fillRect/>
          </a:stretch>
        </p:blipFill>
        <p:spPr>
          <a:xfrm>
            <a:off x="2813476" y="739600"/>
            <a:ext cx="3024507" cy="2945493"/>
          </a:xfrm>
          <a:prstGeom prst="rect">
            <a:avLst/>
          </a:prstGeom>
        </p:spPr>
      </p:pic>
      <p:pic>
        <p:nvPicPr>
          <p:cNvPr id="18" name="Picture 4" descr="Make a Strong Wordlist By Crunch and Cupp | by Auntor Acharja | Medium">
            <a:extLst>
              <a:ext uri="{FF2B5EF4-FFF2-40B4-BE49-F238E27FC236}">
                <a16:creationId xmlns:a16="http://schemas.microsoft.com/office/drawing/2014/main" id="{0AA0CE60-5324-491B-932B-6783D362D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0412" y="757238"/>
            <a:ext cx="5212106" cy="2671762"/>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26A92E8D-047D-351A-F1EA-250D9E92C380}"/>
              </a:ext>
            </a:extLst>
          </p:cNvPr>
          <p:cNvPicPr>
            <a:picLocks noChangeAspect="1"/>
          </p:cNvPicPr>
          <p:nvPr/>
        </p:nvPicPr>
        <p:blipFill>
          <a:blip r:embed="rId5"/>
          <a:stretch>
            <a:fillRect/>
          </a:stretch>
        </p:blipFill>
        <p:spPr>
          <a:xfrm>
            <a:off x="7283160" y="2189163"/>
            <a:ext cx="4657629" cy="3054122"/>
          </a:xfrm>
          <a:prstGeom prst="rect">
            <a:avLst/>
          </a:prstGeom>
        </p:spPr>
      </p:pic>
      <p:sp>
        <p:nvSpPr>
          <p:cNvPr id="21" name="Titre 1">
            <a:extLst>
              <a:ext uri="{FF2B5EF4-FFF2-40B4-BE49-F238E27FC236}">
                <a16:creationId xmlns:a16="http://schemas.microsoft.com/office/drawing/2014/main" id="{5046AE5A-19F0-B251-FC40-A16F804BAEC9}"/>
              </a:ext>
            </a:extLst>
          </p:cNvPr>
          <p:cNvSpPr>
            <a:spLocks noGrp="1"/>
          </p:cNvSpPr>
          <p:nvPr>
            <p:ph type="title"/>
          </p:nvPr>
        </p:nvSpPr>
        <p:spPr>
          <a:xfrm>
            <a:off x="260944" y="212337"/>
            <a:ext cx="4921948" cy="756581"/>
          </a:xfrm>
        </p:spPr>
        <p:txBody>
          <a:bodyPr>
            <a:normAutofit/>
          </a:bodyPr>
          <a:lstStyle/>
          <a:p>
            <a:r>
              <a:rPr lang="fr-FR" sz="2800" dirty="0"/>
              <a:t>Ce que voit Marie Gisèle</a:t>
            </a:r>
          </a:p>
        </p:txBody>
      </p:sp>
      <p:sp>
        <p:nvSpPr>
          <p:cNvPr id="22" name="Titre 1">
            <a:extLst>
              <a:ext uri="{FF2B5EF4-FFF2-40B4-BE49-F238E27FC236}">
                <a16:creationId xmlns:a16="http://schemas.microsoft.com/office/drawing/2014/main" id="{67ECA265-098D-8480-541F-2FBC96BE428B}"/>
              </a:ext>
            </a:extLst>
          </p:cNvPr>
          <p:cNvSpPr txBox="1">
            <a:spLocks/>
          </p:cNvSpPr>
          <p:nvPr/>
        </p:nvSpPr>
        <p:spPr>
          <a:xfrm>
            <a:off x="7236386" y="212337"/>
            <a:ext cx="4727004" cy="756581"/>
          </a:xfrm>
          <a:prstGeom prst="rect">
            <a:avLst/>
          </a:prstGeom>
        </p:spPr>
        <p:txBody>
          <a:bodyPr>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gn="r"/>
            <a:r>
              <a:rPr lang="fr-FR" sz="2800" dirty="0"/>
              <a:t>Ce que voit le cybercriminel</a:t>
            </a:r>
          </a:p>
        </p:txBody>
      </p:sp>
      <p:sp>
        <p:nvSpPr>
          <p:cNvPr id="23" name="ZoneTexte 22">
            <a:extLst>
              <a:ext uri="{FF2B5EF4-FFF2-40B4-BE49-F238E27FC236}">
                <a16:creationId xmlns:a16="http://schemas.microsoft.com/office/drawing/2014/main" id="{077907B3-D414-2F7C-244B-1E3127C39655}"/>
              </a:ext>
            </a:extLst>
          </p:cNvPr>
          <p:cNvSpPr txBox="1"/>
          <p:nvPr/>
        </p:nvSpPr>
        <p:spPr>
          <a:xfrm>
            <a:off x="4511270" y="5300362"/>
            <a:ext cx="3169457" cy="954107"/>
          </a:xfrm>
          <a:prstGeom prst="rect">
            <a:avLst/>
          </a:prstGeom>
          <a:noFill/>
        </p:spPr>
        <p:txBody>
          <a:bodyPr wrap="square" rtlCol="0">
            <a:spAutoFit/>
          </a:bodyPr>
          <a:lstStyle/>
          <a:p>
            <a:r>
              <a:rPr lang="fr-FR" sz="2800" dirty="0">
                <a:solidFill>
                  <a:srgbClr val="09AD95"/>
                </a:solidFill>
              </a:rPr>
              <a:t>L’équation simplifiée</a:t>
            </a:r>
          </a:p>
          <a:p>
            <a:endParaRPr lang="fr-FR" sz="2800" dirty="0"/>
          </a:p>
        </p:txBody>
      </p:sp>
      <p:sp>
        <p:nvSpPr>
          <p:cNvPr id="24" name="ZoneTexte 23">
            <a:extLst>
              <a:ext uri="{FF2B5EF4-FFF2-40B4-BE49-F238E27FC236}">
                <a16:creationId xmlns:a16="http://schemas.microsoft.com/office/drawing/2014/main" id="{B5E4F22F-EC0D-DE73-5562-96ED0E294630}"/>
              </a:ext>
            </a:extLst>
          </p:cNvPr>
          <p:cNvSpPr txBox="1"/>
          <p:nvPr/>
        </p:nvSpPr>
        <p:spPr>
          <a:xfrm>
            <a:off x="409398" y="5918345"/>
            <a:ext cx="11622028" cy="400110"/>
          </a:xfrm>
          <a:prstGeom prst="rect">
            <a:avLst/>
          </a:prstGeom>
          <a:noFill/>
        </p:spPr>
        <p:txBody>
          <a:bodyPr wrap="none" rtlCol="0">
            <a:spAutoFit/>
          </a:bodyPr>
          <a:lstStyle/>
          <a:p>
            <a:r>
              <a:rPr lang="fr-FR" sz="2000" dirty="0"/>
              <a:t>Informations sociale + (password profiling + re-use) = modification RIB facture fournisseur dans une boite mail</a:t>
            </a:r>
          </a:p>
        </p:txBody>
      </p:sp>
      <p:pic>
        <p:nvPicPr>
          <p:cNvPr id="3074" name="Picture 2" descr="petite image jeux fairy tail - ton mois te naissance ta premiere lettre de  ton prénom ta date de naissance 1 - Wattpad">
            <a:extLst>
              <a:ext uri="{FF2B5EF4-FFF2-40B4-BE49-F238E27FC236}">
                <a16:creationId xmlns:a16="http://schemas.microsoft.com/office/drawing/2014/main" id="{AB1A93E4-51AD-6FAC-66C8-D1B9C85137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312" y="2297792"/>
            <a:ext cx="2444350" cy="2945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9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2"/>
            <a:ext cx="10715949" cy="1550419"/>
          </a:xfrm>
        </p:spPr>
        <p:txBody>
          <a:bodyPr>
            <a:normAutofit/>
          </a:bodyPr>
          <a:lstStyle/>
          <a:p>
            <a:r>
              <a:rPr lang="fr-FR" sz="4000" dirty="0"/>
              <a:t>Candidat 3 : Exposition médiatique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45</a:t>
            </a:fld>
            <a:endParaRPr lang="en-US" dirty="0"/>
          </a:p>
        </p:txBody>
      </p:sp>
      <p:sp>
        <p:nvSpPr>
          <p:cNvPr id="3" name="ZoneTexte 2">
            <a:extLst>
              <a:ext uri="{FF2B5EF4-FFF2-40B4-BE49-F238E27FC236}">
                <a16:creationId xmlns:a16="http://schemas.microsoft.com/office/drawing/2014/main" id="{5C5CCFCA-F01A-8AB0-C580-4225E3184A5B}"/>
              </a:ext>
            </a:extLst>
          </p:cNvPr>
          <p:cNvSpPr txBox="1"/>
          <p:nvPr/>
        </p:nvSpPr>
        <p:spPr>
          <a:xfrm>
            <a:off x="673309" y="2051453"/>
            <a:ext cx="6853543" cy="2800767"/>
          </a:xfrm>
          <a:prstGeom prst="rect">
            <a:avLst/>
          </a:prstGeom>
          <a:noFill/>
        </p:spPr>
        <p:txBody>
          <a:bodyPr wrap="square" rtlCol="0">
            <a:spAutoFit/>
          </a:bodyPr>
          <a:lstStyle/>
          <a:p>
            <a:r>
              <a:rPr lang="fr-FR" sz="3200" b="1" dirty="0"/>
              <a:t>Nom : </a:t>
            </a:r>
            <a:r>
              <a:rPr lang="fr-FR" sz="3200" b="1" dirty="0">
                <a:solidFill>
                  <a:srgbClr val="2BB8BA"/>
                </a:solidFill>
              </a:rPr>
              <a:t>Kimberley</a:t>
            </a:r>
          </a:p>
          <a:p>
            <a:endParaRPr lang="fr-FR" sz="2400" dirty="0">
              <a:solidFill>
                <a:srgbClr val="2BB8BA"/>
              </a:solidFill>
            </a:endParaRPr>
          </a:p>
          <a:p>
            <a:r>
              <a:rPr lang="fr-FR" sz="2400" dirty="0"/>
              <a:t>Situation : responsable de la communication</a:t>
            </a:r>
          </a:p>
          <a:p>
            <a:endParaRPr lang="fr-FR" sz="2400" dirty="0"/>
          </a:p>
          <a:p>
            <a:r>
              <a:rPr lang="fr-FR" sz="2400" dirty="0"/>
              <a:t>Elle aime : les reportages TV, le taux d’engagement</a:t>
            </a:r>
          </a:p>
          <a:p>
            <a:endParaRPr lang="fr-FR" sz="2400" dirty="0"/>
          </a:p>
          <a:p>
            <a:r>
              <a:rPr lang="fr-FR" sz="2400" dirty="0"/>
              <a:t>Citation : « L’important c’est qu’on parle de nous»</a:t>
            </a:r>
          </a:p>
        </p:txBody>
      </p:sp>
      <p:pic>
        <p:nvPicPr>
          <p:cNvPr id="6" name="Image 5">
            <a:extLst>
              <a:ext uri="{FF2B5EF4-FFF2-40B4-BE49-F238E27FC236}">
                <a16:creationId xmlns:a16="http://schemas.microsoft.com/office/drawing/2014/main" id="{BE358035-E295-1A8F-00F0-A663EF71681B}"/>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7580084" y="1378857"/>
            <a:ext cx="3809174" cy="4373818"/>
          </a:xfrm>
          <a:prstGeom prst="rect">
            <a:avLst/>
          </a:prstGeom>
        </p:spPr>
      </p:pic>
    </p:spTree>
    <p:extLst>
      <p:ext uri="{BB962C8B-B14F-4D97-AF65-F5344CB8AC3E}">
        <p14:creationId xmlns:p14="http://schemas.microsoft.com/office/powerpoint/2010/main" val="4088381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0F78349-96E0-A8E2-6024-C205FF4557DE}"/>
              </a:ext>
            </a:extLst>
          </p:cNvPr>
          <p:cNvSpPr>
            <a:spLocks noGrp="1"/>
          </p:cNvSpPr>
          <p:nvPr>
            <p:ph type="sldNum" sz="quarter" idx="12"/>
          </p:nvPr>
        </p:nvSpPr>
        <p:spPr>
          <a:xfrm>
            <a:off x="11149574" y="6292850"/>
            <a:ext cx="813816" cy="365125"/>
          </a:xfrm>
        </p:spPr>
        <p:txBody>
          <a:bodyPr/>
          <a:lstStyle/>
          <a:p>
            <a:fld id="{14DFC975-2FD7-44A5-9E78-ECBA46156075}" type="slidenum">
              <a:rPr lang="en-US" smtClean="0"/>
              <a:t>46</a:t>
            </a:fld>
            <a:endParaRPr lang="en-US" dirty="0"/>
          </a:p>
        </p:txBody>
      </p:sp>
      <p:sp>
        <p:nvSpPr>
          <p:cNvPr id="7" name="ZoneTexte 6">
            <a:extLst>
              <a:ext uri="{FF2B5EF4-FFF2-40B4-BE49-F238E27FC236}">
                <a16:creationId xmlns:a16="http://schemas.microsoft.com/office/drawing/2014/main" id="{3FED2E4E-690A-615A-E67D-FF99FBEF6094}"/>
              </a:ext>
            </a:extLst>
          </p:cNvPr>
          <p:cNvSpPr txBox="1"/>
          <p:nvPr/>
        </p:nvSpPr>
        <p:spPr>
          <a:xfrm>
            <a:off x="4511271" y="5521305"/>
            <a:ext cx="3169457" cy="954107"/>
          </a:xfrm>
          <a:prstGeom prst="rect">
            <a:avLst/>
          </a:prstGeom>
          <a:noFill/>
        </p:spPr>
        <p:txBody>
          <a:bodyPr wrap="square" rtlCol="0">
            <a:spAutoFit/>
          </a:bodyPr>
          <a:lstStyle/>
          <a:p>
            <a:r>
              <a:rPr lang="fr-FR" sz="2800" dirty="0">
                <a:solidFill>
                  <a:srgbClr val="09AD95"/>
                </a:solidFill>
              </a:rPr>
              <a:t>L’équation simplifiée</a:t>
            </a:r>
          </a:p>
          <a:p>
            <a:endParaRPr lang="fr-FR" sz="2800" dirty="0"/>
          </a:p>
        </p:txBody>
      </p:sp>
      <p:sp>
        <p:nvSpPr>
          <p:cNvPr id="8" name="ZoneTexte 7">
            <a:extLst>
              <a:ext uri="{FF2B5EF4-FFF2-40B4-BE49-F238E27FC236}">
                <a16:creationId xmlns:a16="http://schemas.microsoft.com/office/drawing/2014/main" id="{E54DF764-0966-78C9-3FB0-5B806E2965A7}"/>
              </a:ext>
            </a:extLst>
          </p:cNvPr>
          <p:cNvSpPr txBox="1"/>
          <p:nvPr/>
        </p:nvSpPr>
        <p:spPr>
          <a:xfrm>
            <a:off x="1151537" y="6075302"/>
            <a:ext cx="9708940" cy="400110"/>
          </a:xfrm>
          <a:prstGeom prst="rect">
            <a:avLst/>
          </a:prstGeom>
          <a:noFill/>
        </p:spPr>
        <p:txBody>
          <a:bodyPr wrap="none" rtlCol="0">
            <a:spAutoFit/>
          </a:bodyPr>
          <a:lstStyle/>
          <a:p>
            <a:r>
              <a:rPr lang="fr-FR" sz="2000" dirty="0"/>
              <a:t>Informations média/blog corpo + exploitation wireless = intrusion réseau interne entreprise</a:t>
            </a:r>
          </a:p>
        </p:txBody>
      </p:sp>
      <p:pic>
        <p:nvPicPr>
          <p:cNvPr id="9" name="Picture 2">
            <a:extLst>
              <a:ext uri="{FF2B5EF4-FFF2-40B4-BE49-F238E27FC236}">
                <a16:creationId xmlns:a16="http://schemas.microsoft.com/office/drawing/2014/main" id="{7649F287-92C6-1067-15E7-F94B25630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895" y="915267"/>
            <a:ext cx="5689112" cy="3882569"/>
          </a:xfrm>
          <a:prstGeom prst="rect">
            <a:avLst/>
          </a:prstGeom>
          <a:noFill/>
          <a:extLst>
            <a:ext uri="{909E8E84-426E-40DD-AFC4-6F175D3DCCD1}">
              <a14:hiddenFill xmlns:a14="http://schemas.microsoft.com/office/drawing/2010/main">
                <a:solidFill>
                  <a:srgbClr val="FFFFFF"/>
                </a:solidFill>
              </a14:hiddenFill>
            </a:ext>
          </a:extLst>
        </p:spPr>
      </p:pic>
      <p:sp>
        <p:nvSpPr>
          <p:cNvPr id="10" name="Titre 1">
            <a:extLst>
              <a:ext uri="{FF2B5EF4-FFF2-40B4-BE49-F238E27FC236}">
                <a16:creationId xmlns:a16="http://schemas.microsoft.com/office/drawing/2014/main" id="{60EF8AEB-F5B4-D2DE-153E-BCA877430AB2}"/>
              </a:ext>
            </a:extLst>
          </p:cNvPr>
          <p:cNvSpPr>
            <a:spLocks noGrp="1"/>
          </p:cNvSpPr>
          <p:nvPr>
            <p:ph type="title"/>
          </p:nvPr>
        </p:nvSpPr>
        <p:spPr>
          <a:xfrm>
            <a:off x="260944" y="212337"/>
            <a:ext cx="4921948" cy="756581"/>
          </a:xfrm>
        </p:spPr>
        <p:txBody>
          <a:bodyPr>
            <a:normAutofit/>
          </a:bodyPr>
          <a:lstStyle/>
          <a:p>
            <a:r>
              <a:rPr lang="fr-FR" sz="2800" dirty="0"/>
              <a:t>Ce que voit Kimberley</a:t>
            </a:r>
          </a:p>
        </p:txBody>
      </p:sp>
      <p:sp>
        <p:nvSpPr>
          <p:cNvPr id="11" name="Titre 1">
            <a:extLst>
              <a:ext uri="{FF2B5EF4-FFF2-40B4-BE49-F238E27FC236}">
                <a16:creationId xmlns:a16="http://schemas.microsoft.com/office/drawing/2014/main" id="{32245B6A-7B9E-F575-DA88-6429560E6D7B}"/>
              </a:ext>
            </a:extLst>
          </p:cNvPr>
          <p:cNvSpPr txBox="1">
            <a:spLocks/>
          </p:cNvSpPr>
          <p:nvPr/>
        </p:nvSpPr>
        <p:spPr>
          <a:xfrm>
            <a:off x="7236386" y="212337"/>
            <a:ext cx="4727004" cy="756581"/>
          </a:xfrm>
          <a:prstGeom prst="rect">
            <a:avLst/>
          </a:prstGeom>
        </p:spPr>
        <p:txBody>
          <a:bodyPr>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gn="r"/>
            <a:r>
              <a:rPr lang="fr-FR" sz="2800" dirty="0"/>
              <a:t>Ce que voit le cybercriminel</a:t>
            </a:r>
          </a:p>
        </p:txBody>
      </p:sp>
      <p:pic>
        <p:nvPicPr>
          <p:cNvPr id="27" name="Image 26">
            <a:extLst>
              <a:ext uri="{FF2B5EF4-FFF2-40B4-BE49-F238E27FC236}">
                <a16:creationId xmlns:a16="http://schemas.microsoft.com/office/drawing/2014/main" id="{AF029CBD-453B-D687-9ADF-7D0EAFA21CA4}"/>
              </a:ext>
            </a:extLst>
          </p:cNvPr>
          <p:cNvPicPr>
            <a:picLocks noChangeAspect="1"/>
          </p:cNvPicPr>
          <p:nvPr/>
        </p:nvPicPr>
        <p:blipFill>
          <a:blip r:embed="rId3"/>
          <a:stretch>
            <a:fillRect/>
          </a:stretch>
        </p:blipFill>
        <p:spPr>
          <a:xfrm>
            <a:off x="6185992" y="915266"/>
            <a:ext cx="5689113" cy="3882570"/>
          </a:xfrm>
          <a:prstGeom prst="rect">
            <a:avLst/>
          </a:prstGeom>
        </p:spPr>
      </p:pic>
    </p:spTree>
    <p:extLst>
      <p:ext uri="{BB962C8B-B14F-4D97-AF65-F5344CB8AC3E}">
        <p14:creationId xmlns:p14="http://schemas.microsoft.com/office/powerpoint/2010/main" val="88208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3"/>
            <a:ext cx="10715949" cy="795100"/>
          </a:xfrm>
        </p:spPr>
        <p:txBody>
          <a:bodyPr>
            <a:normAutofit/>
          </a:bodyPr>
          <a:lstStyle/>
          <a:p>
            <a:r>
              <a:rPr lang="fr-FR" sz="4000" dirty="0"/>
              <a:t>Cas numéro 4 : l’intrusion </a:t>
            </a:r>
            <a:r>
              <a:rPr lang="fr-FR" sz="1600" dirty="0"/>
              <a:t>(classique mais toujours efficace)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47</a:t>
            </a:fld>
            <a:endParaRPr lang="en-US" dirty="0"/>
          </a:p>
        </p:txBody>
      </p:sp>
      <p:sp>
        <p:nvSpPr>
          <p:cNvPr id="3" name="ZoneTexte 2">
            <a:extLst>
              <a:ext uri="{FF2B5EF4-FFF2-40B4-BE49-F238E27FC236}">
                <a16:creationId xmlns:a16="http://schemas.microsoft.com/office/drawing/2014/main" id="{5C5CCFCA-F01A-8AB0-C580-4225E3184A5B}"/>
              </a:ext>
            </a:extLst>
          </p:cNvPr>
          <p:cNvSpPr txBox="1"/>
          <p:nvPr/>
        </p:nvSpPr>
        <p:spPr>
          <a:xfrm>
            <a:off x="469783" y="2028616"/>
            <a:ext cx="7057069" cy="2800767"/>
          </a:xfrm>
          <a:prstGeom prst="rect">
            <a:avLst/>
          </a:prstGeom>
          <a:noFill/>
        </p:spPr>
        <p:txBody>
          <a:bodyPr wrap="square" rtlCol="0">
            <a:spAutoFit/>
          </a:bodyPr>
          <a:lstStyle/>
          <a:p>
            <a:r>
              <a:rPr lang="fr-FR" sz="3200" b="1" dirty="0"/>
              <a:t>Nom : </a:t>
            </a:r>
            <a:r>
              <a:rPr lang="fr-FR" sz="3200" b="1" dirty="0">
                <a:solidFill>
                  <a:srgbClr val="09AD95"/>
                </a:solidFill>
              </a:rPr>
              <a:t>Pascal</a:t>
            </a:r>
          </a:p>
          <a:p>
            <a:endParaRPr lang="fr-FR" sz="2400" dirty="0">
              <a:solidFill>
                <a:srgbClr val="2BB8BA"/>
              </a:solidFill>
            </a:endParaRPr>
          </a:p>
          <a:p>
            <a:r>
              <a:rPr lang="fr-FR" sz="2400" dirty="0"/>
              <a:t>Situation : lead developper</a:t>
            </a:r>
          </a:p>
          <a:p>
            <a:endParaRPr lang="fr-FR" sz="2400" dirty="0"/>
          </a:p>
          <a:p>
            <a:r>
              <a:rPr lang="fr-FR" sz="2400" dirty="0"/>
              <a:t>Il aime : github, docker, kubernetes, chatGPT</a:t>
            </a:r>
          </a:p>
          <a:p>
            <a:endParaRPr lang="fr-FR" sz="2400" dirty="0"/>
          </a:p>
          <a:p>
            <a:r>
              <a:rPr lang="fr-FR" sz="2400" dirty="0"/>
              <a:t>Citation : « Le monde entier devrait être open source»</a:t>
            </a:r>
          </a:p>
        </p:txBody>
      </p:sp>
      <p:pic>
        <p:nvPicPr>
          <p:cNvPr id="7" name="Image 6">
            <a:extLst>
              <a:ext uri="{FF2B5EF4-FFF2-40B4-BE49-F238E27FC236}">
                <a16:creationId xmlns:a16="http://schemas.microsoft.com/office/drawing/2014/main" id="{19296EA3-7649-142C-FAAE-1CDA8F249FD8}"/>
              </a:ext>
            </a:extLst>
          </p:cNvPr>
          <p:cNvPicPr>
            <a:picLocks noChangeAspect="1"/>
          </p:cNvPicPr>
          <p:nvPr/>
        </p:nvPicPr>
        <p:blipFill>
          <a:blip r:embed="rId2">
            <a:extLst>
              <a:ext uri="{BEBA8EAE-BF5A-486C-A8C5-ECC9F3942E4B}">
                <a14:imgProps xmlns:a14="http://schemas.microsoft.com/office/drawing/2010/main">
                  <a14:imgLayer r:embed="rId3">
                    <a14:imgEffect>
                      <a14:artisticPencilSketch/>
                    </a14:imgEffect>
                  </a14:imgLayer>
                </a14:imgProps>
              </a:ext>
            </a:extLst>
          </a:blip>
          <a:stretch>
            <a:fillRect/>
          </a:stretch>
        </p:blipFill>
        <p:spPr>
          <a:xfrm>
            <a:off x="7949566" y="1586520"/>
            <a:ext cx="3606916" cy="3880338"/>
          </a:xfrm>
          <a:prstGeom prst="rect">
            <a:avLst/>
          </a:prstGeom>
        </p:spPr>
      </p:pic>
    </p:spTree>
    <p:extLst>
      <p:ext uri="{BB962C8B-B14F-4D97-AF65-F5344CB8AC3E}">
        <p14:creationId xmlns:p14="http://schemas.microsoft.com/office/powerpoint/2010/main" val="8915684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0F78349-96E0-A8E2-6024-C205FF4557DE}"/>
              </a:ext>
            </a:extLst>
          </p:cNvPr>
          <p:cNvSpPr>
            <a:spLocks noGrp="1"/>
          </p:cNvSpPr>
          <p:nvPr>
            <p:ph type="sldNum" sz="quarter" idx="12"/>
          </p:nvPr>
        </p:nvSpPr>
        <p:spPr>
          <a:xfrm>
            <a:off x="11149574" y="6292850"/>
            <a:ext cx="813816" cy="365125"/>
          </a:xfrm>
        </p:spPr>
        <p:txBody>
          <a:bodyPr/>
          <a:lstStyle/>
          <a:p>
            <a:fld id="{14DFC975-2FD7-44A5-9E78-ECBA46156075}" type="slidenum">
              <a:rPr lang="en-US" smtClean="0"/>
              <a:t>48</a:t>
            </a:fld>
            <a:endParaRPr lang="en-US" dirty="0"/>
          </a:p>
        </p:txBody>
      </p:sp>
      <p:sp>
        <p:nvSpPr>
          <p:cNvPr id="7" name="ZoneTexte 6">
            <a:extLst>
              <a:ext uri="{FF2B5EF4-FFF2-40B4-BE49-F238E27FC236}">
                <a16:creationId xmlns:a16="http://schemas.microsoft.com/office/drawing/2014/main" id="{3FED2E4E-690A-615A-E67D-FF99FBEF6094}"/>
              </a:ext>
            </a:extLst>
          </p:cNvPr>
          <p:cNvSpPr txBox="1"/>
          <p:nvPr/>
        </p:nvSpPr>
        <p:spPr>
          <a:xfrm>
            <a:off x="4511269" y="5664828"/>
            <a:ext cx="3169457" cy="954107"/>
          </a:xfrm>
          <a:prstGeom prst="rect">
            <a:avLst/>
          </a:prstGeom>
          <a:noFill/>
        </p:spPr>
        <p:txBody>
          <a:bodyPr wrap="square" rtlCol="0">
            <a:spAutoFit/>
          </a:bodyPr>
          <a:lstStyle/>
          <a:p>
            <a:r>
              <a:rPr lang="fr-FR" sz="2800" dirty="0">
                <a:solidFill>
                  <a:srgbClr val="09AD95"/>
                </a:solidFill>
              </a:rPr>
              <a:t>L’équation simplifiée</a:t>
            </a:r>
          </a:p>
          <a:p>
            <a:endParaRPr lang="fr-FR" sz="2800" dirty="0"/>
          </a:p>
        </p:txBody>
      </p:sp>
      <p:sp>
        <p:nvSpPr>
          <p:cNvPr id="8" name="ZoneTexte 7">
            <a:extLst>
              <a:ext uri="{FF2B5EF4-FFF2-40B4-BE49-F238E27FC236}">
                <a16:creationId xmlns:a16="http://schemas.microsoft.com/office/drawing/2014/main" id="{E54DF764-0966-78C9-3FB0-5B806E2965A7}"/>
              </a:ext>
            </a:extLst>
          </p:cNvPr>
          <p:cNvSpPr txBox="1"/>
          <p:nvPr/>
        </p:nvSpPr>
        <p:spPr>
          <a:xfrm>
            <a:off x="1516593" y="6218825"/>
            <a:ext cx="9316525" cy="400110"/>
          </a:xfrm>
          <a:prstGeom prst="rect">
            <a:avLst/>
          </a:prstGeom>
          <a:noFill/>
        </p:spPr>
        <p:txBody>
          <a:bodyPr wrap="none" rtlCol="0">
            <a:spAutoFit/>
          </a:bodyPr>
          <a:lstStyle/>
          <a:p>
            <a:r>
              <a:rPr lang="fr-FR" sz="2000" dirty="0"/>
              <a:t>Exposition technique/Leaks code + exploitation = intrusion, rançonnage, vol de données</a:t>
            </a:r>
          </a:p>
        </p:txBody>
      </p:sp>
      <p:sp>
        <p:nvSpPr>
          <p:cNvPr id="10" name="Titre 1">
            <a:extLst>
              <a:ext uri="{FF2B5EF4-FFF2-40B4-BE49-F238E27FC236}">
                <a16:creationId xmlns:a16="http://schemas.microsoft.com/office/drawing/2014/main" id="{60EF8AEB-F5B4-D2DE-153E-BCA877430AB2}"/>
              </a:ext>
            </a:extLst>
          </p:cNvPr>
          <p:cNvSpPr>
            <a:spLocks noGrp="1"/>
          </p:cNvSpPr>
          <p:nvPr>
            <p:ph type="title"/>
          </p:nvPr>
        </p:nvSpPr>
        <p:spPr>
          <a:xfrm>
            <a:off x="260944" y="212337"/>
            <a:ext cx="4921948" cy="756581"/>
          </a:xfrm>
        </p:spPr>
        <p:txBody>
          <a:bodyPr>
            <a:normAutofit/>
          </a:bodyPr>
          <a:lstStyle/>
          <a:p>
            <a:r>
              <a:rPr lang="fr-FR" sz="2800" dirty="0"/>
              <a:t>Ce que voit Pascal</a:t>
            </a:r>
          </a:p>
        </p:txBody>
      </p:sp>
      <p:sp>
        <p:nvSpPr>
          <p:cNvPr id="11" name="Titre 1">
            <a:extLst>
              <a:ext uri="{FF2B5EF4-FFF2-40B4-BE49-F238E27FC236}">
                <a16:creationId xmlns:a16="http://schemas.microsoft.com/office/drawing/2014/main" id="{32245B6A-7B9E-F575-DA88-6429560E6D7B}"/>
              </a:ext>
            </a:extLst>
          </p:cNvPr>
          <p:cNvSpPr txBox="1">
            <a:spLocks/>
          </p:cNvSpPr>
          <p:nvPr/>
        </p:nvSpPr>
        <p:spPr>
          <a:xfrm>
            <a:off x="7236386" y="212337"/>
            <a:ext cx="4727004" cy="756581"/>
          </a:xfrm>
          <a:prstGeom prst="rect">
            <a:avLst/>
          </a:prstGeom>
        </p:spPr>
        <p:txBody>
          <a:bodyPr>
            <a:normAutofit/>
          </a:bodyPr>
          <a:lstStyle>
            <a:lvl1pPr algn="l" defTabSz="914400" rtl="0" eaLnBrk="1" latinLnBrk="0" hangingPunct="1">
              <a:lnSpc>
                <a:spcPct val="100000"/>
              </a:lnSpc>
              <a:spcBef>
                <a:spcPct val="0"/>
              </a:spcBef>
              <a:buNone/>
              <a:defRPr sz="4000" b="1" kern="1200">
                <a:solidFill>
                  <a:schemeClr val="tx1"/>
                </a:solidFill>
                <a:latin typeface="+mj-lt"/>
                <a:ea typeface="+mj-ea"/>
                <a:cs typeface="+mj-cs"/>
              </a:defRPr>
            </a:lvl1pPr>
          </a:lstStyle>
          <a:p>
            <a:pPr algn="r"/>
            <a:r>
              <a:rPr lang="fr-FR" sz="2800" dirty="0"/>
              <a:t>Ce que voit le cybercriminel</a:t>
            </a:r>
          </a:p>
        </p:txBody>
      </p:sp>
      <p:pic>
        <p:nvPicPr>
          <p:cNvPr id="12" name="Image 11">
            <a:extLst>
              <a:ext uri="{FF2B5EF4-FFF2-40B4-BE49-F238E27FC236}">
                <a16:creationId xmlns:a16="http://schemas.microsoft.com/office/drawing/2014/main" id="{CC4DC025-2ADB-CCD4-85E8-0228DE1A2538}"/>
              </a:ext>
            </a:extLst>
          </p:cNvPr>
          <p:cNvPicPr>
            <a:picLocks noChangeAspect="1"/>
          </p:cNvPicPr>
          <p:nvPr/>
        </p:nvPicPr>
        <p:blipFill>
          <a:blip r:embed="rId2"/>
          <a:stretch>
            <a:fillRect/>
          </a:stretch>
        </p:blipFill>
        <p:spPr>
          <a:xfrm>
            <a:off x="496254" y="856885"/>
            <a:ext cx="4857284" cy="4552208"/>
          </a:xfrm>
          <a:prstGeom prst="rect">
            <a:avLst/>
          </a:prstGeom>
        </p:spPr>
      </p:pic>
      <p:pic>
        <p:nvPicPr>
          <p:cNvPr id="14" name="Image 13">
            <a:extLst>
              <a:ext uri="{FF2B5EF4-FFF2-40B4-BE49-F238E27FC236}">
                <a16:creationId xmlns:a16="http://schemas.microsoft.com/office/drawing/2014/main" id="{A2D10F6F-5F69-742F-9E45-FA7070B800E9}"/>
              </a:ext>
            </a:extLst>
          </p:cNvPr>
          <p:cNvPicPr>
            <a:picLocks noChangeAspect="1"/>
          </p:cNvPicPr>
          <p:nvPr/>
        </p:nvPicPr>
        <p:blipFill>
          <a:blip r:embed="rId3"/>
          <a:stretch>
            <a:fillRect/>
          </a:stretch>
        </p:blipFill>
        <p:spPr>
          <a:xfrm>
            <a:off x="6948646" y="856885"/>
            <a:ext cx="4848238" cy="2351525"/>
          </a:xfrm>
          <a:prstGeom prst="rect">
            <a:avLst/>
          </a:prstGeom>
        </p:spPr>
      </p:pic>
      <p:pic>
        <p:nvPicPr>
          <p:cNvPr id="5124" name="Picture 4" descr="Introduction - Metasploit Unleashed">
            <a:extLst>
              <a:ext uri="{FF2B5EF4-FFF2-40B4-BE49-F238E27FC236}">
                <a16:creationId xmlns:a16="http://schemas.microsoft.com/office/drawing/2014/main" id="{1DAE4812-2D27-35B4-4D6A-512D301FF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646" y="3241274"/>
            <a:ext cx="4848238" cy="21678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ffichage des contributions sur votre profil - Documentation GitHub">
            <a:extLst>
              <a:ext uri="{FF2B5EF4-FFF2-40B4-BE49-F238E27FC236}">
                <a16:creationId xmlns:a16="http://schemas.microsoft.com/office/drawing/2014/main" id="{95E1451F-B6CC-BC04-EB83-05BDDE54F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3527" y="1448907"/>
            <a:ext cx="2573357" cy="666795"/>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795BDD0D-B684-27C0-E25F-E5A7070AC00D}"/>
              </a:ext>
            </a:extLst>
          </p:cNvPr>
          <p:cNvPicPr>
            <a:picLocks noChangeAspect="1"/>
          </p:cNvPicPr>
          <p:nvPr/>
        </p:nvPicPr>
        <p:blipFill>
          <a:blip r:embed="rId6"/>
          <a:stretch>
            <a:fillRect/>
          </a:stretch>
        </p:blipFill>
        <p:spPr>
          <a:xfrm>
            <a:off x="9374613" y="2692398"/>
            <a:ext cx="2321133" cy="1509017"/>
          </a:xfrm>
          <a:prstGeom prst="rect">
            <a:avLst/>
          </a:prstGeom>
        </p:spPr>
      </p:pic>
      <p:pic>
        <p:nvPicPr>
          <p:cNvPr id="5126" name="Picture 6" descr="OpenAI ChatGPT Bot Is Available For You To Test, It's Freakishly Good And  Fun | HotHardware">
            <a:extLst>
              <a:ext uri="{FF2B5EF4-FFF2-40B4-BE49-F238E27FC236}">
                <a16:creationId xmlns:a16="http://schemas.microsoft.com/office/drawing/2014/main" id="{11632AA9-AACD-5A29-D67A-9FE683733DB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7314" y="3425336"/>
            <a:ext cx="3584876" cy="2121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51538" y="426335"/>
            <a:ext cx="10715949" cy="698524"/>
          </a:xfrm>
        </p:spPr>
        <p:txBody>
          <a:bodyPr>
            <a:normAutofit fontScale="90000"/>
          </a:bodyPr>
          <a:lstStyle/>
          <a:p>
            <a:r>
              <a:rPr lang="fr-FR" sz="4000" dirty="0"/>
              <a:t>L’équation finale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49</a:t>
            </a:fld>
            <a:endParaRPr lang="en-US" dirty="0"/>
          </a:p>
        </p:txBody>
      </p:sp>
      <p:sp>
        <p:nvSpPr>
          <p:cNvPr id="5" name="ZoneTexte 4">
            <a:extLst>
              <a:ext uri="{FF2B5EF4-FFF2-40B4-BE49-F238E27FC236}">
                <a16:creationId xmlns:a16="http://schemas.microsoft.com/office/drawing/2014/main" id="{F7B173D9-31CD-ED71-837D-5598E0FB9DC5}"/>
              </a:ext>
            </a:extLst>
          </p:cNvPr>
          <p:cNvSpPr txBox="1"/>
          <p:nvPr/>
        </p:nvSpPr>
        <p:spPr>
          <a:xfrm>
            <a:off x="805540" y="1359640"/>
            <a:ext cx="4093029" cy="3416320"/>
          </a:xfrm>
          <a:prstGeom prst="rect">
            <a:avLst/>
          </a:prstGeom>
          <a:noFill/>
        </p:spPr>
        <p:txBody>
          <a:bodyPr wrap="square" rtlCol="0">
            <a:spAutoFit/>
          </a:bodyPr>
          <a:lstStyle/>
          <a:p>
            <a:r>
              <a:rPr lang="fr-FR" dirty="0"/>
              <a:t>Sources de données sociales </a:t>
            </a:r>
            <a:r>
              <a:rPr lang="fr-FR" dirty="0">
                <a:solidFill>
                  <a:srgbClr val="09AD95"/>
                </a:solidFill>
              </a:rPr>
              <a:t>légales</a:t>
            </a:r>
            <a:r>
              <a:rPr lang="fr-FR" dirty="0"/>
              <a:t> : </a:t>
            </a:r>
          </a:p>
          <a:p>
            <a:endParaRPr lang="fr-FR" dirty="0"/>
          </a:p>
          <a:p>
            <a:pPr marL="285750" indent="-285750">
              <a:buFontTx/>
              <a:buChar char="-"/>
            </a:pPr>
            <a:r>
              <a:rPr lang="fr-FR" dirty="0"/>
              <a:t>Réseaux sociaux</a:t>
            </a:r>
          </a:p>
          <a:p>
            <a:pPr marL="285750" indent="-285750">
              <a:buFontTx/>
              <a:buChar char="-"/>
            </a:pPr>
            <a:r>
              <a:rPr lang="fr-FR" dirty="0"/>
              <a:t>Médias (presse, web, tv …)</a:t>
            </a:r>
          </a:p>
          <a:p>
            <a:pPr marL="285750" indent="-285750">
              <a:buFontTx/>
              <a:buChar char="-"/>
            </a:pPr>
            <a:r>
              <a:rPr lang="fr-FR" dirty="0"/>
              <a:t>Photos</a:t>
            </a:r>
          </a:p>
          <a:p>
            <a:pPr marL="285750" indent="-285750">
              <a:buFontTx/>
              <a:buChar char="-"/>
            </a:pPr>
            <a:r>
              <a:rPr lang="fr-FR" dirty="0"/>
              <a:t>Codes source</a:t>
            </a:r>
          </a:p>
          <a:p>
            <a:pPr marL="285750" indent="-285750">
              <a:buFontTx/>
              <a:buChar char="-"/>
            </a:pPr>
            <a:endParaRPr lang="fr-FR" dirty="0"/>
          </a:p>
          <a:p>
            <a:r>
              <a:rPr lang="fr-FR" dirty="0"/>
              <a:t>Sources de données </a:t>
            </a:r>
            <a:r>
              <a:rPr lang="fr-FR" dirty="0">
                <a:solidFill>
                  <a:srgbClr val="09AD95"/>
                </a:solidFill>
              </a:rPr>
              <a:t>illégales</a:t>
            </a:r>
            <a:r>
              <a:rPr lang="fr-FR" dirty="0"/>
              <a:t> accessibles : </a:t>
            </a:r>
          </a:p>
          <a:p>
            <a:endParaRPr lang="fr-FR" dirty="0"/>
          </a:p>
          <a:p>
            <a:pPr marL="285750" indent="-285750">
              <a:buFontTx/>
              <a:buChar char="-"/>
            </a:pPr>
            <a:r>
              <a:rPr lang="fr-FR" dirty="0"/>
              <a:t>Dataleaks</a:t>
            </a:r>
          </a:p>
          <a:p>
            <a:pPr marL="285750" indent="-285750">
              <a:buFontTx/>
              <a:buChar char="-"/>
            </a:pPr>
            <a:r>
              <a:rPr lang="fr-FR" dirty="0"/>
              <a:t>Dorks</a:t>
            </a:r>
          </a:p>
          <a:p>
            <a:pPr marL="285750" indent="-285750">
              <a:buFontTx/>
              <a:buChar char="-"/>
            </a:pPr>
            <a:endParaRPr lang="fr-FR" dirty="0"/>
          </a:p>
        </p:txBody>
      </p:sp>
      <p:sp>
        <p:nvSpPr>
          <p:cNvPr id="6" name="ZoneTexte 5">
            <a:extLst>
              <a:ext uri="{FF2B5EF4-FFF2-40B4-BE49-F238E27FC236}">
                <a16:creationId xmlns:a16="http://schemas.microsoft.com/office/drawing/2014/main" id="{56E0C8C5-C699-58AB-629C-C456E1E173EE}"/>
              </a:ext>
            </a:extLst>
          </p:cNvPr>
          <p:cNvSpPr txBox="1"/>
          <p:nvPr/>
        </p:nvSpPr>
        <p:spPr>
          <a:xfrm>
            <a:off x="5711919" y="1800140"/>
            <a:ext cx="1160595" cy="2400657"/>
          </a:xfrm>
          <a:prstGeom prst="rect">
            <a:avLst/>
          </a:prstGeom>
          <a:noFill/>
        </p:spPr>
        <p:txBody>
          <a:bodyPr wrap="square" rtlCol="0">
            <a:spAutoFit/>
          </a:bodyPr>
          <a:lstStyle/>
          <a:p>
            <a:r>
              <a:rPr lang="fr-FR" sz="15000" dirty="0">
                <a:solidFill>
                  <a:srgbClr val="09AD95"/>
                </a:solidFill>
              </a:rPr>
              <a:t>+</a:t>
            </a:r>
          </a:p>
        </p:txBody>
      </p:sp>
      <p:sp>
        <p:nvSpPr>
          <p:cNvPr id="7" name="ZoneTexte 6">
            <a:extLst>
              <a:ext uri="{FF2B5EF4-FFF2-40B4-BE49-F238E27FC236}">
                <a16:creationId xmlns:a16="http://schemas.microsoft.com/office/drawing/2014/main" id="{B50CCBF7-62C7-6357-FF2D-9C5DCCF2E268}"/>
              </a:ext>
            </a:extLst>
          </p:cNvPr>
          <p:cNvSpPr txBox="1"/>
          <p:nvPr/>
        </p:nvSpPr>
        <p:spPr>
          <a:xfrm>
            <a:off x="8056959" y="1247526"/>
            <a:ext cx="3214341" cy="3970318"/>
          </a:xfrm>
          <a:prstGeom prst="rect">
            <a:avLst/>
          </a:prstGeom>
          <a:noFill/>
        </p:spPr>
        <p:txBody>
          <a:bodyPr wrap="none" rtlCol="0">
            <a:spAutoFit/>
          </a:bodyPr>
          <a:lstStyle/>
          <a:p>
            <a:r>
              <a:rPr lang="fr-FR" dirty="0"/>
              <a:t>Outils </a:t>
            </a:r>
            <a:r>
              <a:rPr lang="fr-FR" dirty="0">
                <a:solidFill>
                  <a:srgbClr val="09AD95"/>
                </a:solidFill>
              </a:rPr>
              <a:t>offensifs</a:t>
            </a:r>
            <a:r>
              <a:rPr lang="fr-FR" dirty="0"/>
              <a:t> d’exploitation : </a:t>
            </a:r>
          </a:p>
          <a:p>
            <a:endParaRPr lang="fr-FR" dirty="0"/>
          </a:p>
          <a:p>
            <a:pPr marL="285750" indent="-285750">
              <a:buFontTx/>
              <a:buChar char="-"/>
            </a:pPr>
            <a:r>
              <a:rPr lang="fr-FR" dirty="0"/>
              <a:t>Distributions offensives Linux</a:t>
            </a:r>
          </a:p>
          <a:p>
            <a:pPr marL="285750" indent="-285750">
              <a:buFontTx/>
              <a:buChar char="-"/>
            </a:pPr>
            <a:r>
              <a:rPr lang="fr-FR" dirty="0"/>
              <a:t>Contenus light + dark web</a:t>
            </a:r>
          </a:p>
          <a:p>
            <a:pPr marL="285750" indent="-285750">
              <a:buFontTx/>
              <a:buChar char="-"/>
            </a:pPr>
            <a:r>
              <a:rPr lang="fr-FR" dirty="0"/>
              <a:t>Haas (hack as a service)</a:t>
            </a:r>
          </a:p>
          <a:p>
            <a:pPr marL="285750" indent="-285750">
              <a:buFontTx/>
              <a:buChar char="-"/>
            </a:pPr>
            <a:r>
              <a:rPr lang="fr-FR" dirty="0"/>
              <a:t>Botnets &amp; DDOS</a:t>
            </a:r>
          </a:p>
          <a:p>
            <a:pPr marL="285750" indent="-285750">
              <a:buFontTx/>
              <a:buChar char="-"/>
            </a:pPr>
            <a:endParaRPr lang="fr-FR" dirty="0"/>
          </a:p>
          <a:p>
            <a:r>
              <a:rPr lang="fr-FR" dirty="0"/>
              <a:t>Outils </a:t>
            </a:r>
            <a:r>
              <a:rPr lang="fr-FR" dirty="0">
                <a:solidFill>
                  <a:srgbClr val="09AD95"/>
                </a:solidFill>
              </a:rPr>
              <a:t>coercitifs</a:t>
            </a:r>
            <a:r>
              <a:rPr lang="fr-FR" dirty="0"/>
              <a:t> : </a:t>
            </a:r>
          </a:p>
          <a:p>
            <a:endParaRPr lang="fr-FR" dirty="0"/>
          </a:p>
          <a:p>
            <a:pPr marL="285750" indent="-285750">
              <a:buFontTx/>
              <a:buChar char="-"/>
            </a:pPr>
            <a:r>
              <a:rPr lang="fr-FR" dirty="0"/>
              <a:t>Chantage</a:t>
            </a:r>
          </a:p>
          <a:p>
            <a:pPr marL="285750" indent="-285750">
              <a:buFontTx/>
              <a:buChar char="-"/>
            </a:pPr>
            <a:r>
              <a:rPr lang="fr-FR" dirty="0"/>
              <a:t>Corruption</a:t>
            </a:r>
          </a:p>
          <a:p>
            <a:pPr marL="285750" indent="-285750">
              <a:buFontTx/>
              <a:buChar char="-"/>
            </a:pPr>
            <a:r>
              <a:rPr lang="fr-FR" dirty="0"/>
              <a:t>Influence</a:t>
            </a:r>
          </a:p>
          <a:p>
            <a:endParaRPr lang="fr-FR" dirty="0"/>
          </a:p>
          <a:p>
            <a:endParaRPr lang="fr-FR" dirty="0"/>
          </a:p>
        </p:txBody>
      </p:sp>
      <p:sp>
        <p:nvSpPr>
          <p:cNvPr id="8" name="ZoneTexte 7">
            <a:extLst>
              <a:ext uri="{FF2B5EF4-FFF2-40B4-BE49-F238E27FC236}">
                <a16:creationId xmlns:a16="http://schemas.microsoft.com/office/drawing/2014/main" id="{3C562473-CE78-6F6E-A02B-E8617163C631}"/>
              </a:ext>
            </a:extLst>
          </p:cNvPr>
          <p:cNvSpPr txBox="1"/>
          <p:nvPr/>
        </p:nvSpPr>
        <p:spPr>
          <a:xfrm>
            <a:off x="2540097" y="4564316"/>
            <a:ext cx="1160595" cy="2400657"/>
          </a:xfrm>
          <a:prstGeom prst="rect">
            <a:avLst/>
          </a:prstGeom>
          <a:noFill/>
        </p:spPr>
        <p:txBody>
          <a:bodyPr wrap="square" rtlCol="0">
            <a:spAutoFit/>
          </a:bodyPr>
          <a:lstStyle/>
          <a:p>
            <a:r>
              <a:rPr lang="fr-FR" sz="15000" dirty="0">
                <a:solidFill>
                  <a:srgbClr val="09AD95"/>
                </a:solidFill>
              </a:rPr>
              <a:t>=</a:t>
            </a:r>
          </a:p>
        </p:txBody>
      </p:sp>
      <p:sp>
        <p:nvSpPr>
          <p:cNvPr id="10" name="ZoneTexte 9">
            <a:extLst>
              <a:ext uri="{FF2B5EF4-FFF2-40B4-BE49-F238E27FC236}">
                <a16:creationId xmlns:a16="http://schemas.microsoft.com/office/drawing/2014/main" id="{B8D30763-5E01-5963-095D-406707FD56D0}"/>
              </a:ext>
            </a:extLst>
          </p:cNvPr>
          <p:cNvSpPr txBox="1"/>
          <p:nvPr/>
        </p:nvSpPr>
        <p:spPr>
          <a:xfrm>
            <a:off x="4292915" y="5389020"/>
            <a:ext cx="5428794" cy="923330"/>
          </a:xfrm>
          <a:prstGeom prst="rect">
            <a:avLst/>
          </a:prstGeom>
          <a:noFill/>
        </p:spPr>
        <p:txBody>
          <a:bodyPr wrap="none" rtlCol="0">
            <a:spAutoFit/>
          </a:bodyPr>
          <a:lstStyle/>
          <a:p>
            <a:r>
              <a:rPr lang="fr-FR" dirty="0"/>
              <a:t>Découverte et ciblage d’une  </a:t>
            </a:r>
            <a:r>
              <a:rPr lang="fr-FR" dirty="0">
                <a:solidFill>
                  <a:srgbClr val="09AD95"/>
                </a:solidFill>
              </a:rPr>
              <a:t>meilleure surface d’attaque</a:t>
            </a:r>
          </a:p>
          <a:p>
            <a:r>
              <a:rPr lang="fr-FR" dirty="0">
                <a:solidFill>
                  <a:srgbClr val="09AD95"/>
                </a:solidFill>
              </a:rPr>
              <a:t>Optimisation</a:t>
            </a:r>
            <a:r>
              <a:rPr lang="fr-FR" dirty="0"/>
              <a:t> du temps et des ressources d’attaque</a:t>
            </a:r>
          </a:p>
          <a:p>
            <a:r>
              <a:rPr lang="fr-FR" dirty="0">
                <a:solidFill>
                  <a:srgbClr val="09AD95"/>
                </a:solidFill>
              </a:rPr>
              <a:t>Efficacité</a:t>
            </a:r>
            <a:r>
              <a:rPr lang="fr-FR" dirty="0"/>
              <a:t> démultipliée</a:t>
            </a:r>
          </a:p>
        </p:txBody>
      </p:sp>
    </p:spTree>
    <p:extLst>
      <p:ext uri="{BB962C8B-B14F-4D97-AF65-F5344CB8AC3E}">
        <p14:creationId xmlns:p14="http://schemas.microsoft.com/office/powerpoint/2010/main" val="204145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1290080" cy="1550419"/>
          </a:xfrm>
        </p:spPr>
        <p:txBody>
          <a:bodyPr>
            <a:normAutofit/>
          </a:bodyPr>
          <a:lstStyle/>
          <a:p>
            <a:r>
              <a:rPr lang="fr-FR" sz="3600" dirty="0"/>
              <a:t>Google dorks - Attention</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5</a:t>
            </a:fld>
            <a:endParaRPr lang="en-US" dirty="0"/>
          </a:p>
        </p:txBody>
      </p:sp>
      <p:sp>
        <p:nvSpPr>
          <p:cNvPr id="7" name="ZoneTexte 6">
            <a:extLst>
              <a:ext uri="{FF2B5EF4-FFF2-40B4-BE49-F238E27FC236}">
                <a16:creationId xmlns:a16="http://schemas.microsoft.com/office/drawing/2014/main" id="{AC2B3090-887A-390B-3C89-9FDC1AF4FC16}"/>
              </a:ext>
            </a:extLst>
          </p:cNvPr>
          <p:cNvSpPr txBox="1"/>
          <p:nvPr/>
        </p:nvSpPr>
        <p:spPr>
          <a:xfrm>
            <a:off x="405143" y="1415741"/>
            <a:ext cx="6097508" cy="646331"/>
          </a:xfrm>
          <a:prstGeom prst="rect">
            <a:avLst/>
          </a:prstGeom>
          <a:noFill/>
        </p:spPr>
        <p:txBody>
          <a:bodyPr wrap="square">
            <a:spAutoFit/>
          </a:bodyPr>
          <a:lstStyle/>
          <a:p>
            <a:r>
              <a:rPr lang="fr-FR" dirty="0"/>
              <a:t>Accéder et/ou exploiter une information </a:t>
            </a:r>
          </a:p>
          <a:p>
            <a:r>
              <a:rPr lang="fr-FR" dirty="0"/>
              <a:t>privée, même visible, obtenue par dorking est illégal !</a:t>
            </a:r>
          </a:p>
        </p:txBody>
      </p:sp>
      <p:pic>
        <p:nvPicPr>
          <p:cNvPr id="18" name="Picture 2" descr="warning-sign-30915_1280 - Marly-la-Ville">
            <a:extLst>
              <a:ext uri="{FF2B5EF4-FFF2-40B4-BE49-F238E27FC236}">
                <a16:creationId xmlns:a16="http://schemas.microsoft.com/office/drawing/2014/main" id="{75BD96C0-E671-DEF5-07E9-8DECA86A58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1467" y="2880328"/>
            <a:ext cx="1768536" cy="1472928"/>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631;p66">
            <a:extLst>
              <a:ext uri="{FF2B5EF4-FFF2-40B4-BE49-F238E27FC236}">
                <a16:creationId xmlns:a16="http://schemas.microsoft.com/office/drawing/2014/main" id="{8A8FD197-DA7D-F256-BC06-E8C420183245}"/>
              </a:ext>
            </a:extLst>
          </p:cNvPr>
          <p:cNvPicPr preferRelativeResize="0"/>
          <p:nvPr/>
        </p:nvPicPr>
        <p:blipFill>
          <a:blip r:embed="rId3">
            <a:alphaModFix/>
          </a:blip>
          <a:stretch>
            <a:fillRect/>
          </a:stretch>
        </p:blipFill>
        <p:spPr>
          <a:xfrm>
            <a:off x="5881254" y="1390828"/>
            <a:ext cx="5643232" cy="4687243"/>
          </a:xfrm>
          <a:prstGeom prst="rect">
            <a:avLst/>
          </a:prstGeom>
          <a:noFill/>
          <a:ln>
            <a:noFill/>
          </a:ln>
        </p:spPr>
      </p:pic>
    </p:spTree>
    <p:extLst>
      <p:ext uri="{BB962C8B-B14F-4D97-AF65-F5344CB8AC3E}">
        <p14:creationId xmlns:p14="http://schemas.microsoft.com/office/powerpoint/2010/main" val="1595731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09" y="455363"/>
            <a:ext cx="10715949" cy="795100"/>
          </a:xfrm>
        </p:spPr>
        <p:txBody>
          <a:bodyPr>
            <a:normAutofit/>
          </a:bodyPr>
          <a:lstStyle/>
          <a:p>
            <a:r>
              <a:rPr lang="fr-FR" sz="4000" dirty="0"/>
              <a:t>Conclusion</a:t>
            </a:r>
            <a:endParaRPr lang="fr-FR" sz="1600"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50</a:t>
            </a:fld>
            <a:endParaRPr lang="en-US" dirty="0"/>
          </a:p>
        </p:txBody>
      </p:sp>
      <p:sp>
        <p:nvSpPr>
          <p:cNvPr id="5" name="ZoneTexte 4">
            <a:extLst>
              <a:ext uri="{FF2B5EF4-FFF2-40B4-BE49-F238E27FC236}">
                <a16:creationId xmlns:a16="http://schemas.microsoft.com/office/drawing/2014/main" id="{AD6C1033-2C49-2ACA-D600-95C3EE639B7B}"/>
              </a:ext>
            </a:extLst>
          </p:cNvPr>
          <p:cNvSpPr txBox="1"/>
          <p:nvPr/>
        </p:nvSpPr>
        <p:spPr>
          <a:xfrm>
            <a:off x="899955" y="1816410"/>
            <a:ext cx="10968937" cy="3416320"/>
          </a:xfrm>
          <a:prstGeom prst="rect">
            <a:avLst/>
          </a:prstGeom>
          <a:noFill/>
        </p:spPr>
        <p:txBody>
          <a:bodyPr wrap="square" rtlCol="0">
            <a:spAutoFit/>
          </a:bodyPr>
          <a:lstStyle/>
          <a:p>
            <a:pPr marL="285750" indent="-285750">
              <a:buFontTx/>
              <a:buChar char="-"/>
            </a:pPr>
            <a:r>
              <a:rPr lang="fr-FR" dirty="0"/>
              <a:t>La cybercriminalité s’affranchit volontiers du </a:t>
            </a:r>
            <a:r>
              <a:rPr lang="fr-FR" dirty="0">
                <a:solidFill>
                  <a:srgbClr val="09AD95"/>
                </a:solidFill>
              </a:rPr>
              <a:t>code pénal </a:t>
            </a:r>
            <a:r>
              <a:rPr lang="fr-FR" dirty="0"/>
              <a:t>pour mener sa reconnaissance OSINT</a:t>
            </a:r>
          </a:p>
          <a:p>
            <a:pPr marL="285750" indent="-285750">
              <a:buFontTx/>
              <a:buChar char="-"/>
            </a:pPr>
            <a:endParaRPr lang="fr-FR" dirty="0"/>
          </a:p>
          <a:p>
            <a:pPr marL="285750" indent="-285750">
              <a:buFontTx/>
              <a:buChar char="-"/>
            </a:pPr>
            <a:r>
              <a:rPr lang="fr-FR" dirty="0"/>
              <a:t>En OSINT offensif il n’y a </a:t>
            </a:r>
            <a:r>
              <a:rPr lang="fr-FR" dirty="0">
                <a:solidFill>
                  <a:srgbClr val="09AD95"/>
                </a:solidFill>
              </a:rPr>
              <a:t>pas de frontière </a:t>
            </a:r>
            <a:r>
              <a:rPr lang="fr-FR" dirty="0"/>
              <a:t>réelle entre la vie </a:t>
            </a:r>
            <a:r>
              <a:rPr lang="fr-FR" dirty="0">
                <a:solidFill>
                  <a:srgbClr val="09AD95"/>
                </a:solidFill>
              </a:rPr>
              <a:t>personnelle et la vie professionnelle</a:t>
            </a:r>
          </a:p>
          <a:p>
            <a:pPr marL="285750" indent="-285750">
              <a:buFontTx/>
              <a:buChar char="-"/>
            </a:pPr>
            <a:endParaRPr lang="fr-FR" dirty="0">
              <a:solidFill>
                <a:srgbClr val="09AD95"/>
              </a:solidFill>
            </a:endParaRPr>
          </a:p>
          <a:p>
            <a:pPr marL="285750" indent="-285750">
              <a:buFontTx/>
              <a:buChar char="-"/>
            </a:pPr>
            <a:r>
              <a:rPr lang="fr-FR" dirty="0"/>
              <a:t>Votre comportement numérique individuel a un </a:t>
            </a:r>
            <a:r>
              <a:rPr lang="fr-FR" dirty="0">
                <a:solidFill>
                  <a:srgbClr val="09AD95"/>
                </a:solidFill>
              </a:rPr>
              <a:t>impact</a:t>
            </a:r>
            <a:r>
              <a:rPr lang="fr-FR" dirty="0"/>
              <a:t> sur la </a:t>
            </a:r>
            <a:r>
              <a:rPr lang="fr-FR" dirty="0">
                <a:solidFill>
                  <a:srgbClr val="09AD95"/>
                </a:solidFill>
              </a:rPr>
              <a:t>cybersécurité</a:t>
            </a:r>
            <a:r>
              <a:rPr lang="fr-FR" dirty="0"/>
              <a:t> de votre entreprise.</a:t>
            </a:r>
          </a:p>
          <a:p>
            <a:pPr marL="285750" indent="-285750">
              <a:buFontTx/>
              <a:buChar char="-"/>
            </a:pPr>
            <a:endParaRPr lang="fr-FR" dirty="0"/>
          </a:p>
          <a:p>
            <a:pPr marL="285750" indent="-285750">
              <a:buFontTx/>
              <a:buChar char="-"/>
            </a:pPr>
            <a:r>
              <a:rPr lang="fr-FR" dirty="0"/>
              <a:t>Une information en apparence </a:t>
            </a:r>
            <a:r>
              <a:rPr lang="fr-FR" dirty="0">
                <a:solidFill>
                  <a:srgbClr val="09AD95"/>
                </a:solidFill>
              </a:rPr>
              <a:t>anodine</a:t>
            </a:r>
            <a:r>
              <a:rPr lang="fr-FR" dirty="0"/>
              <a:t> peut être combinée avec d’autres pour mener à un vecteur </a:t>
            </a:r>
            <a:r>
              <a:rPr lang="fr-FR" dirty="0">
                <a:solidFill>
                  <a:srgbClr val="09AD95"/>
                </a:solidFill>
              </a:rPr>
              <a:t>d’attaque</a:t>
            </a:r>
          </a:p>
          <a:p>
            <a:pPr marL="285750" indent="-285750">
              <a:buFontTx/>
              <a:buChar char="-"/>
            </a:pPr>
            <a:endParaRPr lang="fr-FR" dirty="0">
              <a:solidFill>
                <a:srgbClr val="09AD95"/>
              </a:solidFill>
            </a:endParaRPr>
          </a:p>
          <a:p>
            <a:pPr marL="285750" indent="-285750">
              <a:buFontTx/>
              <a:buChar char="-"/>
            </a:pPr>
            <a:r>
              <a:rPr lang="fr-FR" dirty="0"/>
              <a:t>Il est relativement </a:t>
            </a:r>
            <a:r>
              <a:rPr lang="fr-FR" dirty="0">
                <a:solidFill>
                  <a:srgbClr val="09AD95"/>
                </a:solidFill>
              </a:rPr>
              <a:t>illusoire</a:t>
            </a:r>
            <a:r>
              <a:rPr lang="fr-FR" dirty="0"/>
              <a:t> de compter sur le « droit à l’oubli » sur les réseaux sociaux et Internet en général</a:t>
            </a:r>
          </a:p>
          <a:p>
            <a:pPr marL="285750" indent="-285750">
              <a:buFontTx/>
              <a:buChar char="-"/>
            </a:pPr>
            <a:endParaRPr lang="fr-FR" dirty="0"/>
          </a:p>
          <a:p>
            <a:pPr marL="285750" indent="-285750">
              <a:buFontTx/>
              <a:buChar char="-"/>
            </a:pPr>
            <a:r>
              <a:rPr lang="fr-FR" dirty="0">
                <a:solidFill>
                  <a:srgbClr val="09AD95"/>
                </a:solidFill>
              </a:rPr>
              <a:t>Apprendre et comprendre </a:t>
            </a:r>
            <a:r>
              <a:rPr lang="fr-FR" dirty="0"/>
              <a:t>l’OSINT est un bon premier pas vers l’hygiène numérique perso et pro.</a:t>
            </a:r>
          </a:p>
          <a:p>
            <a:pPr marL="285750" indent="-285750">
              <a:buFontTx/>
              <a:buChar char="-"/>
            </a:pPr>
            <a:endParaRPr lang="fr-FR" dirty="0"/>
          </a:p>
        </p:txBody>
      </p:sp>
      <p:sp>
        <p:nvSpPr>
          <p:cNvPr id="6" name="ZoneTexte 5">
            <a:extLst>
              <a:ext uri="{FF2B5EF4-FFF2-40B4-BE49-F238E27FC236}">
                <a16:creationId xmlns:a16="http://schemas.microsoft.com/office/drawing/2014/main" id="{D9721B06-881D-1293-91BA-5496CD5D27D9}"/>
              </a:ext>
            </a:extLst>
          </p:cNvPr>
          <p:cNvSpPr txBox="1"/>
          <p:nvPr/>
        </p:nvSpPr>
        <p:spPr>
          <a:xfrm>
            <a:off x="610745" y="5923518"/>
            <a:ext cx="11224483" cy="369332"/>
          </a:xfrm>
          <a:prstGeom prst="rect">
            <a:avLst/>
          </a:prstGeom>
          <a:noFill/>
        </p:spPr>
        <p:txBody>
          <a:bodyPr wrap="none" rtlCol="0">
            <a:spAutoFit/>
          </a:bodyPr>
          <a:lstStyle/>
          <a:p>
            <a:r>
              <a:rPr lang="fr-FR" dirty="0"/>
              <a:t>(Mes excuses à tous les Jean-Kevin, Marie Gisèle, Kimberley et Pascal, car vous le savez, « this person does not exist »)</a:t>
            </a:r>
          </a:p>
        </p:txBody>
      </p:sp>
    </p:spTree>
    <p:extLst>
      <p:ext uri="{BB962C8B-B14F-4D97-AF65-F5344CB8AC3E}">
        <p14:creationId xmlns:p14="http://schemas.microsoft.com/office/powerpoint/2010/main" val="279064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1006500" cy="1550419"/>
          </a:xfrm>
        </p:spPr>
        <p:txBody>
          <a:bodyPr>
            <a:normAutofit/>
          </a:bodyPr>
          <a:lstStyle/>
          <a:p>
            <a:r>
              <a:rPr lang="fr-FR" dirty="0"/>
              <a:t>Pour apprendre et progresser : ozint.eu</a:t>
            </a:r>
            <a:br>
              <a:rPr lang="fr-FR" dirty="0"/>
            </a:br>
            <a:endParaRPr lang="fr-FR"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51</a:t>
            </a:fld>
            <a:endParaRPr lang="en-US" dirty="0"/>
          </a:p>
        </p:txBody>
      </p:sp>
      <p:sp>
        <p:nvSpPr>
          <p:cNvPr id="3" name="ZoneTexte 2">
            <a:extLst>
              <a:ext uri="{FF2B5EF4-FFF2-40B4-BE49-F238E27FC236}">
                <a16:creationId xmlns:a16="http://schemas.microsoft.com/office/drawing/2014/main" id="{F9AFC66B-4128-7ED9-A1B7-15B2A8DBDE6A}"/>
              </a:ext>
            </a:extLst>
          </p:cNvPr>
          <p:cNvSpPr txBox="1"/>
          <p:nvPr/>
        </p:nvSpPr>
        <p:spPr>
          <a:xfrm>
            <a:off x="4301818" y="5580514"/>
            <a:ext cx="3201389" cy="646331"/>
          </a:xfrm>
          <a:prstGeom prst="rect">
            <a:avLst/>
          </a:prstGeom>
          <a:noFill/>
        </p:spPr>
        <p:txBody>
          <a:bodyPr wrap="none" rtlCol="0">
            <a:spAutoFit/>
          </a:bodyPr>
          <a:lstStyle/>
          <a:p>
            <a:r>
              <a:rPr lang="fr-FR" dirty="0"/>
              <a:t>https://ozint.eu</a:t>
            </a:r>
          </a:p>
          <a:p>
            <a:r>
              <a:rPr lang="fr-FR" dirty="0"/>
              <a:t>https://discord.com/invite/ozint</a:t>
            </a:r>
          </a:p>
        </p:txBody>
      </p:sp>
      <p:pic>
        <p:nvPicPr>
          <p:cNvPr id="6" name="Image 5">
            <a:extLst>
              <a:ext uri="{FF2B5EF4-FFF2-40B4-BE49-F238E27FC236}">
                <a16:creationId xmlns:a16="http://schemas.microsoft.com/office/drawing/2014/main" id="{C68E8B1F-F3CB-03CF-9A3C-6A7260CA9751}"/>
              </a:ext>
            </a:extLst>
          </p:cNvPr>
          <p:cNvPicPr>
            <a:picLocks noChangeAspect="1"/>
          </p:cNvPicPr>
          <p:nvPr/>
        </p:nvPicPr>
        <p:blipFill rotWithShape="1">
          <a:blip r:embed="rId2"/>
          <a:srcRect r="464"/>
          <a:stretch/>
        </p:blipFill>
        <p:spPr>
          <a:xfrm>
            <a:off x="1775012" y="1371600"/>
            <a:ext cx="8396711" cy="4214076"/>
          </a:xfrm>
          <a:prstGeom prst="rect">
            <a:avLst/>
          </a:prstGeom>
        </p:spPr>
      </p:pic>
    </p:spTree>
    <p:extLst>
      <p:ext uri="{BB962C8B-B14F-4D97-AF65-F5344CB8AC3E}">
        <p14:creationId xmlns:p14="http://schemas.microsoft.com/office/powerpoint/2010/main" val="41211413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1006500" cy="1550419"/>
          </a:xfrm>
        </p:spPr>
        <p:txBody>
          <a:bodyPr>
            <a:normAutofit/>
          </a:bodyPr>
          <a:lstStyle/>
          <a:p>
            <a:r>
              <a:rPr lang="fr-FR" dirty="0"/>
              <a:t>Ozint : fiches pédagogiques</a:t>
            </a:r>
            <a:br>
              <a:rPr lang="fr-FR" dirty="0"/>
            </a:br>
            <a:endParaRPr lang="fr-FR"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52</a:t>
            </a:fld>
            <a:endParaRPr lang="en-US" dirty="0"/>
          </a:p>
        </p:txBody>
      </p:sp>
      <p:pic>
        <p:nvPicPr>
          <p:cNvPr id="8" name="Image 7">
            <a:extLst>
              <a:ext uri="{FF2B5EF4-FFF2-40B4-BE49-F238E27FC236}">
                <a16:creationId xmlns:a16="http://schemas.microsoft.com/office/drawing/2014/main" id="{FFD66B6D-F140-AF96-B6EE-815019A742AE}"/>
              </a:ext>
            </a:extLst>
          </p:cNvPr>
          <p:cNvPicPr>
            <a:picLocks noChangeAspect="1"/>
          </p:cNvPicPr>
          <p:nvPr/>
        </p:nvPicPr>
        <p:blipFill>
          <a:blip r:embed="rId2"/>
          <a:stretch>
            <a:fillRect/>
          </a:stretch>
        </p:blipFill>
        <p:spPr>
          <a:xfrm>
            <a:off x="2005383" y="1282539"/>
            <a:ext cx="8181233" cy="5010311"/>
          </a:xfrm>
          <a:prstGeom prst="rect">
            <a:avLst/>
          </a:prstGeom>
        </p:spPr>
      </p:pic>
    </p:spTree>
    <p:extLst>
      <p:ext uri="{BB962C8B-B14F-4D97-AF65-F5344CB8AC3E}">
        <p14:creationId xmlns:p14="http://schemas.microsoft.com/office/powerpoint/2010/main" val="1778882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1006500" cy="1550419"/>
          </a:xfrm>
        </p:spPr>
        <p:txBody>
          <a:bodyPr>
            <a:normAutofit/>
          </a:bodyPr>
          <a:lstStyle/>
          <a:p>
            <a:r>
              <a:rPr lang="fr-FR" dirty="0"/>
              <a:t>Ozint : challenges</a:t>
            </a:r>
            <a:br>
              <a:rPr lang="fr-FR" dirty="0"/>
            </a:br>
            <a:endParaRPr lang="fr-FR" dirty="0"/>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53</a:t>
            </a:fld>
            <a:endParaRPr lang="en-US" dirty="0"/>
          </a:p>
        </p:txBody>
      </p:sp>
      <p:pic>
        <p:nvPicPr>
          <p:cNvPr id="7" name="Image 6">
            <a:extLst>
              <a:ext uri="{FF2B5EF4-FFF2-40B4-BE49-F238E27FC236}">
                <a16:creationId xmlns:a16="http://schemas.microsoft.com/office/drawing/2014/main" id="{6491E35F-6FAD-1A09-04EB-A38B5EB4EA07}"/>
              </a:ext>
            </a:extLst>
          </p:cNvPr>
          <p:cNvPicPr>
            <a:picLocks noChangeAspect="1"/>
          </p:cNvPicPr>
          <p:nvPr/>
        </p:nvPicPr>
        <p:blipFill>
          <a:blip r:embed="rId2"/>
          <a:stretch>
            <a:fillRect/>
          </a:stretch>
        </p:blipFill>
        <p:spPr>
          <a:xfrm>
            <a:off x="2094887" y="1230571"/>
            <a:ext cx="8002225" cy="5136818"/>
          </a:xfrm>
          <a:prstGeom prst="rect">
            <a:avLst/>
          </a:prstGeom>
        </p:spPr>
      </p:pic>
    </p:spTree>
    <p:extLst>
      <p:ext uri="{BB962C8B-B14F-4D97-AF65-F5344CB8AC3E}">
        <p14:creationId xmlns:p14="http://schemas.microsoft.com/office/powerpoint/2010/main" val="1999389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Pour aller plus loin : quelques lectures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54</a:t>
            </a:fld>
            <a:endParaRPr lang="en-US" dirty="0"/>
          </a:p>
        </p:txBody>
      </p:sp>
      <p:pic>
        <p:nvPicPr>
          <p:cNvPr id="9220" name="Picture 4">
            <a:extLst>
              <a:ext uri="{FF2B5EF4-FFF2-40B4-BE49-F238E27FC236}">
                <a16:creationId xmlns:a16="http://schemas.microsoft.com/office/drawing/2014/main" id="{F4AA671D-8139-31F6-F36C-895F5DBCDE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7475" y="1706160"/>
            <a:ext cx="3588975" cy="4212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Amazon.fr - Automating Open Source Intelligence: Algorithms for OSINT -  Layton, Robert, Watters, Paul A - Livres">
            <a:extLst>
              <a:ext uri="{FF2B5EF4-FFF2-40B4-BE49-F238E27FC236}">
                <a16:creationId xmlns:a16="http://schemas.microsoft.com/office/drawing/2014/main" id="{C4BFEB6E-018C-8B3D-B290-27DAF9E79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613" y="1706160"/>
            <a:ext cx="3254551" cy="4212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848F2EE9-4C12-61F2-A67D-4686AFCFB8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60" y="1706160"/>
            <a:ext cx="3306425" cy="421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777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DE35FA5B-0237-F62F-8083-34FB614E3374}"/>
              </a:ext>
            </a:extLst>
          </p:cNvPr>
          <p:cNvSpPr txBox="1"/>
          <p:nvPr/>
        </p:nvSpPr>
        <p:spPr>
          <a:xfrm>
            <a:off x="756511" y="2166529"/>
            <a:ext cx="5936611" cy="2000548"/>
          </a:xfrm>
          <a:prstGeom prst="rect">
            <a:avLst/>
          </a:prstGeom>
          <a:noFill/>
        </p:spPr>
        <p:txBody>
          <a:bodyPr wrap="square" rtlCol="0">
            <a:spAutoFit/>
          </a:bodyPr>
          <a:lstStyle/>
          <a:p>
            <a:r>
              <a:rPr lang="fr-FR" sz="8000" dirty="0">
                <a:solidFill>
                  <a:srgbClr val="09AD95"/>
                </a:solidFill>
              </a:rPr>
              <a:t>OS</a:t>
            </a:r>
            <a:r>
              <a:rPr lang="fr-FR" sz="8000" dirty="0"/>
              <a:t>INT</a:t>
            </a:r>
            <a:r>
              <a:rPr lang="fr-FR" sz="8000" dirty="0">
                <a:solidFill>
                  <a:srgbClr val="09AD95"/>
                </a:solidFill>
              </a:rPr>
              <a:t>4</a:t>
            </a:r>
            <a:r>
              <a:rPr lang="fr-FR" sz="8000" dirty="0"/>
              <a:t>GOOD</a:t>
            </a:r>
          </a:p>
          <a:p>
            <a:r>
              <a:rPr lang="fr-FR" sz="4400" dirty="0"/>
              <a:t>Merci de votre écoute !</a:t>
            </a:r>
          </a:p>
        </p:txBody>
      </p:sp>
      <p:sp>
        <p:nvSpPr>
          <p:cNvPr id="2" name="AutoShape 2" descr="BUSINESS EUROPEAN SCHOOL of ANTI FRAUD MANAGEMENT">
            <a:extLst>
              <a:ext uri="{FF2B5EF4-FFF2-40B4-BE49-F238E27FC236}">
                <a16:creationId xmlns:a16="http://schemas.microsoft.com/office/drawing/2014/main" id="{F6BEB7F0-1F37-8D64-B03C-0D1143AB287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4" name="Rectangle : coins arrondis 3">
            <a:extLst>
              <a:ext uri="{FF2B5EF4-FFF2-40B4-BE49-F238E27FC236}">
                <a16:creationId xmlns:a16="http://schemas.microsoft.com/office/drawing/2014/main" id="{C9221CE8-8AB8-4BC0-C3D2-668B56F90819}"/>
              </a:ext>
            </a:extLst>
          </p:cNvPr>
          <p:cNvSpPr/>
          <p:nvPr/>
        </p:nvSpPr>
        <p:spPr>
          <a:xfrm>
            <a:off x="7404616" y="892453"/>
            <a:ext cx="4056399" cy="4886045"/>
          </a:xfrm>
          <a:prstGeom prst="round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101151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1290080" cy="1550419"/>
          </a:xfrm>
        </p:spPr>
        <p:txBody>
          <a:bodyPr>
            <a:normAutofit/>
          </a:bodyPr>
          <a:lstStyle/>
          <a:p>
            <a:r>
              <a:rPr lang="fr-FR" sz="3600" dirty="0"/>
              <a:t>Attention aux sources de données illégales (Dataleaks)</a:t>
            </a:r>
            <a:br>
              <a:rPr lang="fr-FR" sz="3600" dirty="0"/>
            </a:br>
            <a:r>
              <a:rPr lang="fr-FR" sz="1400" dirty="0"/>
              <a:t>(Surtout si vous n’avez pas une habilitation ou une tolérance …)</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6</a:t>
            </a:fld>
            <a:endParaRPr lang="en-US" dirty="0"/>
          </a:p>
        </p:txBody>
      </p:sp>
      <p:pic>
        <p:nvPicPr>
          <p:cNvPr id="7" name="Picture 2" descr="warning-sign-30915_1280 - Marly-la-Ville">
            <a:extLst>
              <a:ext uri="{FF2B5EF4-FFF2-40B4-BE49-F238E27FC236}">
                <a16:creationId xmlns:a16="http://schemas.microsoft.com/office/drawing/2014/main" id="{A3A4FB9E-CAC6-FE1D-1261-9A57CD0109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508" y="2665631"/>
            <a:ext cx="2006262" cy="1670918"/>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640;p67">
            <a:extLst>
              <a:ext uri="{FF2B5EF4-FFF2-40B4-BE49-F238E27FC236}">
                <a16:creationId xmlns:a16="http://schemas.microsoft.com/office/drawing/2014/main" id="{3F5F4A86-7F69-C05E-298B-C23E8AF311D8}"/>
              </a:ext>
            </a:extLst>
          </p:cNvPr>
          <p:cNvPicPr preferRelativeResize="0"/>
          <p:nvPr/>
        </p:nvPicPr>
        <p:blipFill>
          <a:blip r:embed="rId3">
            <a:alphaModFix/>
          </a:blip>
          <a:stretch>
            <a:fillRect/>
          </a:stretch>
        </p:blipFill>
        <p:spPr>
          <a:xfrm>
            <a:off x="5153938" y="1447121"/>
            <a:ext cx="5995636" cy="4893132"/>
          </a:xfrm>
          <a:prstGeom prst="rect">
            <a:avLst/>
          </a:prstGeom>
          <a:noFill/>
          <a:ln>
            <a:noFill/>
          </a:ln>
        </p:spPr>
      </p:pic>
    </p:spTree>
    <p:extLst>
      <p:ext uri="{BB962C8B-B14F-4D97-AF65-F5344CB8AC3E}">
        <p14:creationId xmlns:p14="http://schemas.microsoft.com/office/powerpoint/2010/main" val="1426180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Le Wild Wild World Wide Web</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7</a:t>
            </a:fld>
            <a:endParaRPr lang="en-US" dirty="0"/>
          </a:p>
        </p:txBody>
      </p:sp>
      <p:pic>
        <p:nvPicPr>
          <p:cNvPr id="6" name="Image 5">
            <a:extLst>
              <a:ext uri="{FF2B5EF4-FFF2-40B4-BE49-F238E27FC236}">
                <a16:creationId xmlns:a16="http://schemas.microsoft.com/office/drawing/2014/main" id="{7A47B529-8114-78D1-227F-94472DE01532}"/>
              </a:ext>
            </a:extLst>
          </p:cNvPr>
          <p:cNvPicPr>
            <a:picLocks noChangeAspect="1"/>
          </p:cNvPicPr>
          <p:nvPr/>
        </p:nvPicPr>
        <p:blipFill>
          <a:blip r:embed="rId2"/>
          <a:stretch>
            <a:fillRect/>
          </a:stretch>
        </p:blipFill>
        <p:spPr>
          <a:xfrm>
            <a:off x="3185410" y="1292651"/>
            <a:ext cx="5703619" cy="5109987"/>
          </a:xfrm>
          <a:prstGeom prst="rect">
            <a:avLst/>
          </a:prstGeom>
        </p:spPr>
      </p:pic>
    </p:spTree>
    <p:extLst>
      <p:ext uri="{BB962C8B-B14F-4D97-AF65-F5344CB8AC3E}">
        <p14:creationId xmlns:p14="http://schemas.microsoft.com/office/powerpoint/2010/main" val="101719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a:xfrm>
            <a:off x="673310" y="455362"/>
            <a:ext cx="10828536" cy="1550419"/>
          </a:xfrm>
        </p:spPr>
        <p:txBody>
          <a:bodyPr/>
          <a:lstStyle/>
          <a:p>
            <a:r>
              <a:rPr lang="fr-FR" dirty="0"/>
              <a:t>Un peu d’histoire – les origines</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8</a:t>
            </a:fld>
            <a:endParaRPr lang="en-US" dirty="0"/>
          </a:p>
        </p:txBody>
      </p:sp>
      <p:sp>
        <p:nvSpPr>
          <p:cNvPr id="5" name="ZoneTexte 4">
            <a:extLst>
              <a:ext uri="{FF2B5EF4-FFF2-40B4-BE49-F238E27FC236}">
                <a16:creationId xmlns:a16="http://schemas.microsoft.com/office/drawing/2014/main" id="{A56682F1-B44B-7608-E4BE-F9D068E0EBC2}"/>
              </a:ext>
            </a:extLst>
          </p:cNvPr>
          <p:cNvSpPr txBox="1"/>
          <p:nvPr/>
        </p:nvSpPr>
        <p:spPr>
          <a:xfrm>
            <a:off x="5932703" y="2087841"/>
            <a:ext cx="4879817" cy="3139321"/>
          </a:xfrm>
          <a:prstGeom prst="rect">
            <a:avLst/>
          </a:prstGeom>
          <a:noFill/>
        </p:spPr>
        <p:txBody>
          <a:bodyPr wrap="square" rtlCol="0">
            <a:spAutoFit/>
          </a:bodyPr>
          <a:lstStyle/>
          <a:p>
            <a:r>
              <a:rPr lang="fr-FR" b="0" dirty="0">
                <a:effectLst/>
                <a:latin typeface="avenir-lt-w01_35-light1475496"/>
              </a:rPr>
              <a:t>« Les grands généraux en viennent à bout en </a:t>
            </a:r>
            <a:r>
              <a:rPr lang="fr-FR" b="1" dirty="0">
                <a:solidFill>
                  <a:srgbClr val="09AD95"/>
                </a:solidFill>
                <a:effectLst/>
                <a:latin typeface="avenir-lt-w01_35-light1475496"/>
              </a:rPr>
              <a:t>découvrant tous les artifices </a:t>
            </a:r>
            <a:r>
              <a:rPr lang="fr-FR" b="0" dirty="0">
                <a:effectLst/>
                <a:latin typeface="avenir-lt-w01_35-light1475496"/>
              </a:rPr>
              <a:t>de l’ennemi, en faisant avorter tous ses projets, en semant la discorde parmi ses partisans, en les tenant toujours en haleine, en empêchant les secours étrangers qu’il pourrait recevoir, et en lui ôtant toutes les facilités qu’il pourrait avoir de se déterminer à quelque chose d’avantageux pour lui. » </a:t>
            </a:r>
          </a:p>
          <a:p>
            <a:endParaRPr lang="fr-FR" dirty="0">
              <a:latin typeface="avenir-lt-w01_35-light1475496"/>
            </a:endParaRPr>
          </a:p>
          <a:p>
            <a:r>
              <a:rPr lang="fr-FR" b="0" i="1" dirty="0">
                <a:effectLst/>
                <a:latin typeface="avenir-lt-w01_35-light1475496"/>
              </a:rPr>
              <a:t>Sun Tzu – L’art de la guerre – </a:t>
            </a:r>
            <a:r>
              <a:rPr lang="fr-FR" b="0" i="1" dirty="0">
                <a:solidFill>
                  <a:srgbClr val="09AD95"/>
                </a:solidFill>
                <a:effectLst/>
                <a:latin typeface="avenir-lt-w01_35-light1475496"/>
              </a:rPr>
              <a:t>512 avan</a:t>
            </a:r>
            <a:r>
              <a:rPr lang="fr-FR" i="1" dirty="0">
                <a:solidFill>
                  <a:srgbClr val="09AD95"/>
                </a:solidFill>
                <a:latin typeface="avenir-lt-w01_35-light1475496"/>
              </a:rPr>
              <a:t>t JC</a:t>
            </a:r>
            <a:endParaRPr lang="fr-FR" i="1" dirty="0">
              <a:solidFill>
                <a:srgbClr val="09AD95"/>
              </a:solidFill>
            </a:endParaRPr>
          </a:p>
        </p:txBody>
      </p:sp>
      <p:pic>
        <p:nvPicPr>
          <p:cNvPr id="7" name="Image 6">
            <a:extLst>
              <a:ext uri="{FF2B5EF4-FFF2-40B4-BE49-F238E27FC236}">
                <a16:creationId xmlns:a16="http://schemas.microsoft.com/office/drawing/2014/main" id="{44A8032F-2E93-166B-D3AB-09A0613CA1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9147" y="1112876"/>
            <a:ext cx="5495238" cy="4114286"/>
          </a:xfrm>
          <a:prstGeom prst="rect">
            <a:avLst/>
          </a:prstGeom>
        </p:spPr>
      </p:pic>
    </p:spTree>
    <p:extLst>
      <p:ext uri="{BB962C8B-B14F-4D97-AF65-F5344CB8AC3E}">
        <p14:creationId xmlns:p14="http://schemas.microsoft.com/office/powerpoint/2010/main" val="222801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A0D428-C1B6-3498-034C-7975A995CAC4}"/>
              </a:ext>
            </a:extLst>
          </p:cNvPr>
          <p:cNvSpPr>
            <a:spLocks noGrp="1"/>
          </p:cNvSpPr>
          <p:nvPr>
            <p:ph type="title"/>
          </p:nvPr>
        </p:nvSpPr>
        <p:spPr/>
        <p:txBody>
          <a:bodyPr/>
          <a:lstStyle/>
          <a:p>
            <a:r>
              <a:rPr lang="fr-FR" dirty="0"/>
              <a:t>Un peu d’histoire</a:t>
            </a:r>
          </a:p>
        </p:txBody>
      </p:sp>
      <p:sp>
        <p:nvSpPr>
          <p:cNvPr id="4" name="Espace réservé du numéro de diapositive 3">
            <a:extLst>
              <a:ext uri="{FF2B5EF4-FFF2-40B4-BE49-F238E27FC236}">
                <a16:creationId xmlns:a16="http://schemas.microsoft.com/office/drawing/2014/main" id="{CB802398-4781-C858-96F9-85E724422422}"/>
              </a:ext>
            </a:extLst>
          </p:cNvPr>
          <p:cNvSpPr>
            <a:spLocks noGrp="1"/>
          </p:cNvSpPr>
          <p:nvPr>
            <p:ph type="sldNum" sz="quarter" idx="12"/>
          </p:nvPr>
        </p:nvSpPr>
        <p:spPr/>
        <p:txBody>
          <a:bodyPr/>
          <a:lstStyle/>
          <a:p>
            <a:fld id="{14DFC975-2FD7-44A5-9E78-ECBA46156075}" type="slidenum">
              <a:rPr lang="en-US" smtClean="0"/>
              <a:t>9</a:t>
            </a:fld>
            <a:endParaRPr lang="en-US" dirty="0"/>
          </a:p>
        </p:txBody>
      </p:sp>
      <p:sp>
        <p:nvSpPr>
          <p:cNvPr id="3" name="ZoneTexte 2">
            <a:extLst>
              <a:ext uri="{FF2B5EF4-FFF2-40B4-BE49-F238E27FC236}">
                <a16:creationId xmlns:a16="http://schemas.microsoft.com/office/drawing/2014/main" id="{D6BBE3F7-7638-0BC3-96F1-0A82DDC2CC3E}"/>
              </a:ext>
            </a:extLst>
          </p:cNvPr>
          <p:cNvSpPr txBox="1"/>
          <p:nvPr/>
        </p:nvSpPr>
        <p:spPr>
          <a:xfrm>
            <a:off x="3588992" y="1731659"/>
            <a:ext cx="8085014" cy="1200329"/>
          </a:xfrm>
          <a:prstGeom prst="rect">
            <a:avLst/>
          </a:prstGeom>
          <a:noFill/>
        </p:spPr>
        <p:txBody>
          <a:bodyPr wrap="square" rtlCol="0">
            <a:spAutoFit/>
          </a:bodyPr>
          <a:lstStyle/>
          <a:p>
            <a:r>
              <a:rPr lang="fr-FR" sz="2400" dirty="0"/>
              <a:t>1939-1945 : Traductions des radios et colloques universitaires pendant la seconde guerre mondiale</a:t>
            </a:r>
          </a:p>
          <a:p>
            <a:pPr marL="285750" indent="-285750">
              <a:buFontTx/>
              <a:buChar char="-"/>
            </a:pPr>
            <a:endParaRPr lang="fr-FR" sz="2400" dirty="0"/>
          </a:p>
        </p:txBody>
      </p:sp>
      <p:pic>
        <p:nvPicPr>
          <p:cNvPr id="1026" name="Picture 2">
            <a:extLst>
              <a:ext uri="{FF2B5EF4-FFF2-40B4-BE49-F238E27FC236}">
                <a16:creationId xmlns:a16="http://schemas.microsoft.com/office/drawing/2014/main" id="{D4D7032B-9F42-547F-308D-7972CE0D2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994" y="1404347"/>
            <a:ext cx="2553413" cy="15975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ISTOIRE - Il y a vingt ans, le 11 septembre 2001 - allo18">
            <a:extLst>
              <a:ext uri="{FF2B5EF4-FFF2-40B4-BE49-F238E27FC236}">
                <a16:creationId xmlns:a16="http://schemas.microsoft.com/office/drawing/2014/main" id="{A90922C0-6B9E-CAAB-28E3-E5B2CAF4E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994" y="3212091"/>
            <a:ext cx="2564999" cy="1442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a:extLst>
              <a:ext uri="{FF2B5EF4-FFF2-40B4-BE49-F238E27FC236}">
                <a16:creationId xmlns:a16="http://schemas.microsoft.com/office/drawing/2014/main" id="{5F4513E6-4059-8BEB-3903-167FECB464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95" y="4852220"/>
            <a:ext cx="2564999" cy="166804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2037285F-FA48-32F1-050B-531FF16C4E40}"/>
              </a:ext>
            </a:extLst>
          </p:cNvPr>
          <p:cNvSpPr txBox="1"/>
          <p:nvPr/>
        </p:nvSpPr>
        <p:spPr>
          <a:xfrm>
            <a:off x="3588992" y="3517998"/>
            <a:ext cx="7932448" cy="830997"/>
          </a:xfrm>
          <a:prstGeom prst="rect">
            <a:avLst/>
          </a:prstGeom>
          <a:noFill/>
        </p:spPr>
        <p:txBody>
          <a:bodyPr wrap="square" rtlCol="0">
            <a:spAutoFit/>
          </a:bodyPr>
          <a:lstStyle/>
          <a:p>
            <a:r>
              <a:rPr lang="fr-FR" sz="2400" dirty="0"/>
              <a:t>2001-2005 : 11 septembre et création de Open Source Center aux USA </a:t>
            </a:r>
            <a:r>
              <a:rPr lang="fr-FR" sz="2200" dirty="0"/>
              <a:t>(CIA)</a:t>
            </a:r>
          </a:p>
        </p:txBody>
      </p:sp>
      <p:sp>
        <p:nvSpPr>
          <p:cNvPr id="8" name="ZoneTexte 7">
            <a:extLst>
              <a:ext uri="{FF2B5EF4-FFF2-40B4-BE49-F238E27FC236}">
                <a16:creationId xmlns:a16="http://schemas.microsoft.com/office/drawing/2014/main" id="{89A1A85F-899E-8649-0CCE-335450B40118}"/>
              </a:ext>
            </a:extLst>
          </p:cNvPr>
          <p:cNvSpPr txBox="1"/>
          <p:nvPr/>
        </p:nvSpPr>
        <p:spPr>
          <a:xfrm>
            <a:off x="3588992" y="4852219"/>
            <a:ext cx="7302562" cy="1569660"/>
          </a:xfrm>
          <a:prstGeom prst="rect">
            <a:avLst/>
          </a:prstGeom>
          <a:noFill/>
        </p:spPr>
        <p:txBody>
          <a:bodyPr wrap="square" rtlCol="0">
            <a:spAutoFit/>
          </a:bodyPr>
          <a:lstStyle/>
          <a:p>
            <a:r>
              <a:rPr lang="fr-FR" sz="2400" dirty="0"/>
              <a:t>Collectif </a:t>
            </a:r>
            <a:r>
              <a:rPr lang="fr-FR" sz="2400" dirty="0" err="1"/>
              <a:t>Belling</a:t>
            </a:r>
            <a:r>
              <a:rPr lang="fr-FR" sz="2400" dirty="0"/>
              <a:t> Cat : </a:t>
            </a:r>
          </a:p>
          <a:p>
            <a:endParaRPr lang="fr-FR" sz="2400" dirty="0"/>
          </a:p>
          <a:p>
            <a:r>
              <a:rPr lang="fr-FR" sz="2400" dirty="0"/>
              <a:t>2014 : Vol MH17 Malaysia Airlines</a:t>
            </a:r>
          </a:p>
          <a:p>
            <a:r>
              <a:rPr lang="fr-FR" sz="2400" dirty="0"/>
              <a:t>2016 : Daesh</a:t>
            </a:r>
          </a:p>
        </p:txBody>
      </p:sp>
      <p:pic>
        <p:nvPicPr>
          <p:cNvPr id="1028" name="Picture 4">
            <a:extLst>
              <a:ext uri="{FF2B5EF4-FFF2-40B4-BE49-F238E27FC236}">
                <a16:creationId xmlns:a16="http://schemas.microsoft.com/office/drawing/2014/main" id="{FC2C082D-7802-83A2-3EC2-8E4B04E28B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0017" y="4852219"/>
            <a:ext cx="1312976" cy="166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850152"/>
      </p:ext>
    </p:extLst>
  </p:cSld>
  <p:clrMapOvr>
    <a:masterClrMapping/>
  </p:clrMapOvr>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ozint">
      <a:majorFont>
        <a:latin typeface="Bambino Bold"/>
        <a:ea typeface=""/>
        <a:cs typeface=""/>
      </a:majorFont>
      <a:minorFont>
        <a:latin typeface="Bambin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terweaveVTI" id="{2A5AE21D-FC75-4AD0-BC12-FA563BC24905}" vid="{9A4A41B8-EB69-44BB-8E15-B517E25CF8C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TM02900771[[fn=Secteur]]</Template>
  <TotalTime>2436</TotalTime>
  <Words>1349</Words>
  <Application>Microsoft Office PowerPoint</Application>
  <PresentationFormat>Grand écran</PresentationFormat>
  <Paragraphs>272</Paragraphs>
  <Slides>55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55</vt:i4>
      </vt:variant>
    </vt:vector>
  </HeadingPairs>
  <TitlesOfParts>
    <vt:vector size="63" baseType="lpstr">
      <vt:lpstr>Arial</vt:lpstr>
      <vt:lpstr>avenir-lt-w01_35-light1475496</vt:lpstr>
      <vt:lpstr>Bambino</vt:lpstr>
      <vt:lpstr>Bambino Bold</vt:lpstr>
      <vt:lpstr>Calibri</vt:lpstr>
      <vt:lpstr>sourcesanspro</vt:lpstr>
      <vt:lpstr>Space Grotesk</vt:lpstr>
      <vt:lpstr>InterweaveVTI</vt:lpstr>
      <vt:lpstr>Présentation PowerPoint</vt:lpstr>
      <vt:lpstr>Qu’est ce que l’OSINT ( ou ROSO en français) ?</vt:lpstr>
      <vt:lpstr>Qu’est ce que l’OSINT ?</vt:lpstr>
      <vt:lpstr>Rappels réglementaires</vt:lpstr>
      <vt:lpstr>Google dorks - Attention</vt:lpstr>
      <vt:lpstr>Attention aux sources de données illégales (Dataleaks) (Surtout si vous n’avez pas une habilitation ou une tolérance …)</vt:lpstr>
      <vt:lpstr>Le Wild Wild World Wide Web</vt:lpstr>
      <vt:lpstr>Un peu d’histoire – les origines</vt:lpstr>
      <vt:lpstr>Un peu d’histoire</vt:lpstr>
      <vt:lpstr>Principales disciplines</vt:lpstr>
      <vt:lpstr>Les applications métier</vt:lpstr>
      <vt:lpstr>Les applications concrètes</vt:lpstr>
      <vt:lpstr>Les applications concrètes</vt:lpstr>
      <vt:lpstr>Les applications concrètes</vt:lpstr>
      <vt:lpstr>Les applications concrètes</vt:lpstr>
      <vt:lpstr>Les applications concrètes</vt:lpstr>
      <vt:lpstr>Les applications concrètes</vt:lpstr>
      <vt:lpstr>Les applications concrètes</vt:lpstr>
      <vt:lpstr>Les applications concrètes</vt:lpstr>
      <vt:lpstr>Veille stratégique</vt:lpstr>
      <vt:lpstr>La cybersécurité</vt:lpstr>
      <vt:lpstr>Spécifiquement en cybersécurité défensive</vt:lpstr>
      <vt:lpstr>Spécifiquement en cybersécurité offensive</vt:lpstr>
      <vt:lpstr>Footprinting</vt:lpstr>
      <vt:lpstr>Reconnaissance hardware</vt:lpstr>
      <vt:lpstr>Intrusions &amp; pentesting</vt:lpstr>
      <vt:lpstr>Un exemple de recherche offensif</vt:lpstr>
      <vt:lpstr>Les intrusions physique &amp; Wireless</vt:lpstr>
      <vt:lpstr>Reconnaissance physique</vt:lpstr>
      <vt:lpstr>Surveillance &amp; alarmes</vt:lpstr>
      <vt:lpstr>Serrures</vt:lpstr>
      <vt:lpstr>Dumpster diving</vt:lpstr>
      <vt:lpstr>Reconnaissance Wireless</vt:lpstr>
      <vt:lpstr>Exploitation Wireless : rogue access point</vt:lpstr>
      <vt:lpstr>Les collaborateurs</vt:lpstr>
      <vt:lpstr>Objectifs</vt:lpstr>
      <vt:lpstr>La moralité et l’éthique</vt:lpstr>
      <vt:lpstr>Personnes clés</vt:lpstr>
      <vt:lpstr>Equations cyber</vt:lpstr>
      <vt:lpstr>Présentation PowerPoint</vt:lpstr>
      <vt:lpstr>Candidat 1 : le particulier</vt:lpstr>
      <vt:lpstr>Ce que voit Jean-Kevin</vt:lpstr>
      <vt:lpstr>Candidat 2 : collaborateur clé d’entreprise</vt:lpstr>
      <vt:lpstr>Ce que voit Marie Gisèle</vt:lpstr>
      <vt:lpstr>Candidat 3 : Exposition médiatique</vt:lpstr>
      <vt:lpstr>Ce que voit Kimberley</vt:lpstr>
      <vt:lpstr>Cas numéro 4 : l’intrusion (classique mais toujours efficace)</vt:lpstr>
      <vt:lpstr>Ce que voit Pascal</vt:lpstr>
      <vt:lpstr>L’équation finale</vt:lpstr>
      <vt:lpstr>Conclusion</vt:lpstr>
      <vt:lpstr>Pour apprendre et progresser : ozint.eu </vt:lpstr>
      <vt:lpstr>Ozint : fiches pédagogiques </vt:lpstr>
      <vt:lpstr>Ozint : challenges </vt:lpstr>
      <vt:lpstr>Pour aller plus loin : quelques lectures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SecNumEco  28/11/22  Campus Cyber</dc:title>
  <dc:creator>Alexis mrt</dc:creator>
  <cp:lastModifiedBy>Julien Metayer</cp:lastModifiedBy>
  <cp:revision>439</cp:revision>
  <dcterms:created xsi:type="dcterms:W3CDTF">2022-09-24T11:33:08Z</dcterms:created>
  <dcterms:modified xsi:type="dcterms:W3CDTF">2023-06-13T09:41:36Z</dcterms:modified>
</cp:coreProperties>
</file>